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3"/>
  </p:notesMasterIdLst>
  <p:sldIdLst>
    <p:sldId id="256" r:id="rId2"/>
    <p:sldId id="431" r:id="rId3"/>
    <p:sldId id="603" r:id="rId4"/>
    <p:sldId id="589" r:id="rId5"/>
    <p:sldId id="606" r:id="rId6"/>
    <p:sldId id="607" r:id="rId7"/>
    <p:sldId id="604" r:id="rId8"/>
    <p:sldId id="538" r:id="rId9"/>
    <p:sldId id="595" r:id="rId10"/>
    <p:sldId id="570" r:id="rId11"/>
    <p:sldId id="596" r:id="rId12"/>
    <p:sldId id="571" r:id="rId13"/>
    <p:sldId id="597" r:id="rId14"/>
    <p:sldId id="608" r:id="rId15"/>
    <p:sldId id="598" r:id="rId16"/>
    <p:sldId id="599" r:id="rId17"/>
    <p:sldId id="600" r:id="rId18"/>
    <p:sldId id="601" r:id="rId19"/>
    <p:sldId id="582" r:id="rId20"/>
    <p:sldId id="590" r:id="rId21"/>
    <p:sldId id="591"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431"/>
            <p14:sldId id="603"/>
            <p14:sldId id="589"/>
            <p14:sldId id="606"/>
            <p14:sldId id="607"/>
            <p14:sldId id="604"/>
            <p14:sldId id="538"/>
            <p14:sldId id="595"/>
            <p14:sldId id="570"/>
            <p14:sldId id="596"/>
            <p14:sldId id="571"/>
            <p14:sldId id="597"/>
            <p14:sldId id="608"/>
            <p14:sldId id="598"/>
            <p14:sldId id="599"/>
            <p14:sldId id="600"/>
            <p14:sldId id="601"/>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5" autoAdjust="0"/>
    <p:restoredTop sz="99842" autoAdjust="0"/>
  </p:normalViewPr>
  <p:slideViewPr>
    <p:cSldViewPr>
      <p:cViewPr varScale="1">
        <p:scale>
          <a:sx n="122" d="100"/>
          <a:sy n="122" d="100"/>
        </p:scale>
        <p:origin x="-1296" y="-112"/>
      </p:cViewPr>
      <p:guideLst>
        <p:guide orient="horz" pos="2160"/>
        <p:guide pos="2880"/>
      </p:guideLst>
    </p:cSldViewPr>
  </p:slideViewPr>
  <p:outlineViewPr>
    <p:cViewPr>
      <p:scale>
        <a:sx n="33" d="100"/>
        <a:sy n="33" d="100"/>
      </p:scale>
      <p:origin x="0" y="420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1/12/18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265514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1/12/18</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1/12/18</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1/12/18</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1/12/18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mri.slicer.org/docs/tutorials/FiberBundleSelectionAndScalarMeasurement.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wnload.slicer.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mri.slicer.org/docs/tutorials/DiffusionMRIanalysis.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connectom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9272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CLI</a:t>
            </a:r>
            <a:r>
              <a:rPr lang="zh-CN" altLang="en-US" sz="5000" dirty="0" smtClean="0">
                <a:latin typeface="Arial Unicode MS" pitchFamily="34" charset="-128"/>
                <a:ea typeface="Arial Unicode MS" pitchFamily="34" charset="-128"/>
                <a:cs typeface="Arial Unicode MS" pitchFamily="34" charset="-128"/>
              </a:rPr>
              <a:t> </a:t>
            </a:r>
            <a:r>
              <a:rPr lang="en-US" altLang="zh-CN" sz="5000" dirty="0" smtClean="0">
                <a:latin typeface="Arial Unicode MS" pitchFamily="34" charset="-128"/>
                <a:ea typeface="Arial Unicode MS" pitchFamily="34" charset="-128"/>
                <a:cs typeface="Arial Unicode MS" pitchFamily="34" charset="-128"/>
              </a:rPr>
              <a:t>Application</a:t>
            </a:r>
            <a:br>
              <a:rPr lang="en-US" altLang="zh-CN" sz="5000" dirty="0" smtClean="0">
                <a:latin typeface="Arial Unicode MS" pitchFamily="34" charset="-128"/>
                <a:ea typeface="Arial Unicode MS" pitchFamily="34" charset="-128"/>
                <a:cs typeface="Arial Unicode MS" pitchFamily="34" charset="-128"/>
              </a:rPr>
            </a:br>
            <a:r>
              <a:rPr lang="en-US" altLang="zh-CN" sz="2800" dirty="0" smtClean="0">
                <a:latin typeface="Arial Unicode MS" pitchFamily="34" charset="-128"/>
                <a:ea typeface="Arial Unicode MS" pitchFamily="34" charset="-128"/>
                <a:cs typeface="Arial Unicode MS" pitchFamily="34" charset="-128"/>
              </a:rPr>
              <a:t>Tractography </a:t>
            </a:r>
            <a:r>
              <a:rPr lang="en-US" altLang="zh-CN" sz="2800" dirty="0">
                <a:latin typeface="Arial Unicode MS" pitchFamily="34" charset="-128"/>
                <a:ea typeface="Arial Unicode MS" pitchFamily="34" charset="-128"/>
                <a:cs typeface="Arial Unicode MS" pitchFamily="34" charset="-128"/>
              </a:rPr>
              <a:t>selection and measurements</a:t>
            </a:r>
            <a:endParaRPr lang="en-US" sz="5000" dirty="0" smtClean="0">
              <a:latin typeface="Arial Unicode MS" pitchFamily="34" charset="-128"/>
              <a:ea typeface="Arial Unicode MS" pitchFamily="34" charset="-128"/>
              <a:cs typeface="Arial Unicode MS" pitchFamily="34" charset="-128"/>
            </a:endParaRPr>
          </a:p>
        </p:txBody>
      </p:sp>
      <p:sp>
        <p:nvSpPr>
          <p:cNvPr id="3" name="Subtitle 2"/>
          <p:cNvSpPr>
            <a:spLocks noGrp="1"/>
          </p:cNvSpPr>
          <p:nvPr>
            <p:ph type="subTitle" idx="1"/>
          </p:nvPr>
        </p:nvSpPr>
        <p:spPr>
          <a:xfrm>
            <a:off x="0" y="3200400"/>
            <a:ext cx="8915400" cy="1752600"/>
          </a:xfrm>
        </p:spPr>
        <p:txBody>
          <a:bodyPr rtlCol="0">
            <a:noAutofit/>
          </a:bodyPr>
          <a:lstStyle/>
          <a:p>
            <a:pPr eaLnBrk="1" fontAlgn="auto" hangingPunct="1">
              <a:spcAft>
                <a:spcPts val="0"/>
              </a:spcAft>
              <a:defRPr/>
            </a:pPr>
            <a:r>
              <a:rPr lang="en-US" sz="3600" b="1" dirty="0" smtClean="0">
                <a:ea typeface="+mn-ea"/>
                <a:cs typeface="+mn-cs"/>
              </a:rPr>
              <a:t>Fan Zhang, Sonia </a:t>
            </a:r>
            <a:r>
              <a:rPr lang="en-US" sz="3600" b="1" dirty="0" err="1" smtClean="0">
                <a:ea typeface="+mn-ea"/>
                <a:cs typeface="+mn-cs"/>
              </a:rPr>
              <a:t>Pujol</a:t>
            </a:r>
            <a:r>
              <a:rPr lang="en-US" sz="3600" b="1" dirty="0" smtClean="0">
                <a:ea typeface="+mn-ea"/>
                <a:cs typeface="+mn-cs"/>
              </a:rPr>
              <a:t>, </a:t>
            </a:r>
          </a:p>
          <a:p>
            <a:pPr eaLnBrk="1" fontAlgn="auto" hangingPunct="1">
              <a:spcAft>
                <a:spcPts val="0"/>
              </a:spcAft>
              <a:defRPr/>
            </a:pPr>
            <a:r>
              <a:rPr lang="en-US" sz="3600" b="1" dirty="0" smtClean="0">
                <a:ea typeface="+mn-ea"/>
                <a:cs typeface="+mn-cs"/>
              </a:rPr>
              <a:t>Lauren </a:t>
            </a:r>
            <a:r>
              <a:rPr lang="en-US" sz="3600" b="1" dirty="0">
                <a:ea typeface="+mn-ea"/>
                <a:cs typeface="+mn-cs"/>
              </a:rPr>
              <a:t>J. </a:t>
            </a:r>
            <a:r>
              <a:rPr lang="en-US" sz="3600" b="1" dirty="0" smtClean="0">
                <a:ea typeface="+mn-ea"/>
                <a:cs typeface="+mn-cs"/>
              </a:rPr>
              <a:t>O'Donnell</a:t>
            </a:r>
            <a:endParaRPr lang="en-US" sz="3600" b="1" baseline="30000" dirty="0" smtClean="0">
              <a:ea typeface="+mn-ea"/>
              <a:cs typeface="+mn-cs"/>
            </a:endParaRPr>
          </a:p>
          <a:p>
            <a:pPr eaLnBrk="1" fontAlgn="auto" hangingPunct="1">
              <a:spcAft>
                <a:spcPts val="0"/>
              </a:spcAft>
              <a:defRPr/>
            </a:pPr>
            <a:endParaRPr lang="en-US" sz="3600" b="1" baseline="30000" dirty="0">
              <a:ea typeface="+mn-ea"/>
              <a:cs typeface="+mn-cs"/>
            </a:endParaRPr>
          </a:p>
          <a:p>
            <a:pPr eaLnBrk="1" fontAlgn="auto" hangingPunct="1">
              <a:spcAft>
                <a:spcPts val="0"/>
              </a:spcAft>
              <a:defRPr/>
            </a:pPr>
            <a:r>
              <a:rPr lang="en-US" sz="3600" b="1" dirty="0" smtClean="0"/>
              <a:t>Brigham and Women’s Hospital</a:t>
            </a:r>
            <a:endParaRPr lang="en-US" sz="3600" b="1" dirty="0"/>
          </a:p>
          <a:p>
            <a:pPr eaLnBrk="1" fontAlgn="auto" hangingPunct="1">
              <a:spcAft>
                <a:spcPts val="0"/>
              </a:spcAft>
              <a:defRPr/>
            </a:pPr>
            <a:r>
              <a:rPr lang="en-US" sz="3600" b="1" dirty="0" smtClean="0"/>
              <a:t>Harvard Medical School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descr="case_1_CC_screenshot.png"/>
          <p:cNvPicPr>
            <a:picLocks/>
          </p:cNvPicPr>
          <p:nvPr/>
        </p:nvPicPr>
        <p:blipFill rotWithShape="1">
          <a:blip r:embed="rId3">
            <a:extLst>
              <a:ext uri="{28A0092B-C50C-407E-A947-70E740481C1C}">
                <a14:useLocalDpi xmlns:a14="http://schemas.microsoft.com/office/drawing/2010/main" val="0"/>
              </a:ext>
            </a:extLst>
          </a:blip>
          <a:srcRect l="5819" t="10522" r="16567" b="11413"/>
          <a:stretch/>
        </p:blipFill>
        <p:spPr>
          <a:xfrm>
            <a:off x="0" y="1752600"/>
            <a:ext cx="1828800" cy="1371600"/>
          </a:xfrm>
          <a:prstGeom prst="rect">
            <a:avLst/>
          </a:prstGeom>
        </p:spPr>
      </p:pic>
      <p:pic>
        <p:nvPicPr>
          <p:cNvPr id="4" name="Picture 3" descr="case_2_CC_screenshot.png"/>
          <p:cNvPicPr>
            <a:picLocks/>
          </p:cNvPicPr>
          <p:nvPr/>
        </p:nvPicPr>
        <p:blipFill rotWithShape="1">
          <a:blip r:embed="rId4">
            <a:extLst>
              <a:ext uri="{28A0092B-C50C-407E-A947-70E740481C1C}">
                <a14:useLocalDpi xmlns:a14="http://schemas.microsoft.com/office/drawing/2010/main" val="0"/>
              </a:ext>
            </a:extLst>
          </a:blip>
          <a:srcRect l="4764" r="5370"/>
          <a:stretch/>
        </p:blipFill>
        <p:spPr>
          <a:xfrm>
            <a:off x="1828800" y="1752600"/>
            <a:ext cx="1828800" cy="1371600"/>
          </a:xfrm>
          <a:prstGeom prst="rect">
            <a:avLst/>
          </a:prstGeom>
        </p:spPr>
      </p:pic>
      <p:pic>
        <p:nvPicPr>
          <p:cNvPr id="7" name="Picture 6" descr="case_3_CC_screenshot.png"/>
          <p:cNvPicPr>
            <a:picLocks/>
          </p:cNvPicPr>
          <p:nvPr/>
        </p:nvPicPr>
        <p:blipFill rotWithShape="1">
          <a:blip r:embed="rId5">
            <a:extLst>
              <a:ext uri="{28A0092B-C50C-407E-A947-70E740481C1C}">
                <a14:useLocalDpi xmlns:a14="http://schemas.microsoft.com/office/drawing/2010/main" val="0"/>
              </a:ext>
            </a:extLst>
          </a:blip>
          <a:srcRect l="14147" t="16575" r="15956"/>
          <a:stretch/>
        </p:blipFill>
        <p:spPr>
          <a:xfrm>
            <a:off x="3657600" y="1752600"/>
            <a:ext cx="1828800" cy="1371600"/>
          </a:xfrm>
          <a:prstGeom prst="rect">
            <a:avLst/>
          </a:prstGeom>
        </p:spPr>
      </p:pic>
      <p:pic>
        <p:nvPicPr>
          <p:cNvPr id="8" name="Picture 7" descr="case_4_CC_screenshot.png"/>
          <p:cNvPicPr>
            <a:picLocks/>
          </p:cNvPicPr>
          <p:nvPr/>
        </p:nvPicPr>
        <p:blipFill rotWithShape="1">
          <a:blip r:embed="rId6">
            <a:extLst>
              <a:ext uri="{28A0092B-C50C-407E-A947-70E740481C1C}">
                <a14:useLocalDpi xmlns:a14="http://schemas.microsoft.com/office/drawing/2010/main" val="0"/>
              </a:ext>
            </a:extLst>
          </a:blip>
          <a:srcRect l="11277" t="11128" r="14742"/>
          <a:stretch/>
        </p:blipFill>
        <p:spPr>
          <a:xfrm>
            <a:off x="5486400" y="1752600"/>
            <a:ext cx="1828800" cy="1371600"/>
          </a:xfrm>
          <a:prstGeom prst="rect">
            <a:avLst/>
          </a:prstGeom>
        </p:spPr>
      </p:pic>
      <p:pic>
        <p:nvPicPr>
          <p:cNvPr id="9" name="Picture 8" descr="case_5_CC_screenshot.png"/>
          <p:cNvPicPr>
            <a:picLocks/>
          </p:cNvPicPr>
          <p:nvPr/>
        </p:nvPicPr>
        <p:blipFill rotWithShape="1">
          <a:blip r:embed="rId7">
            <a:extLst>
              <a:ext uri="{28A0092B-C50C-407E-A947-70E740481C1C}">
                <a14:useLocalDpi xmlns:a14="http://schemas.microsoft.com/office/drawing/2010/main" val="0"/>
              </a:ext>
            </a:extLst>
          </a:blip>
          <a:srcRect l="14306" t="15969" r="17159"/>
          <a:stretch/>
        </p:blipFill>
        <p:spPr>
          <a:xfrm>
            <a:off x="7315200" y="1752600"/>
            <a:ext cx="1828800" cy="1371600"/>
          </a:xfrm>
          <a:prstGeom prst="rect">
            <a:avLst/>
          </a:prstGeom>
        </p:spPr>
      </p:pic>
      <p:pic>
        <p:nvPicPr>
          <p:cNvPr id="11" name="Picture 10" descr="case_1_tractography_screensh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4965"/>
            <a:ext cx="1828800" cy="1298035"/>
          </a:xfrm>
          <a:prstGeom prst="rect">
            <a:avLst/>
          </a:prstGeom>
        </p:spPr>
      </p:pic>
      <p:pic>
        <p:nvPicPr>
          <p:cNvPr id="15" name="Picture 14" descr="case_3_tractography_screen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654964"/>
            <a:ext cx="1828800" cy="1298035"/>
          </a:xfrm>
          <a:prstGeom prst="rect">
            <a:avLst/>
          </a:prstGeom>
        </p:spPr>
      </p:pic>
      <p:pic>
        <p:nvPicPr>
          <p:cNvPr id="16" name="Picture 15" descr="case_2_tractography_screensho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654964"/>
            <a:ext cx="1828800" cy="1298035"/>
          </a:xfrm>
          <a:prstGeom prst="rect">
            <a:avLst/>
          </a:prstGeom>
        </p:spPr>
      </p:pic>
      <p:pic>
        <p:nvPicPr>
          <p:cNvPr id="17" name="Picture 16" descr="case_4_tractography_screensho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3654964"/>
            <a:ext cx="1828800" cy="1298035"/>
          </a:xfrm>
          <a:prstGeom prst="rect">
            <a:avLst/>
          </a:prstGeom>
        </p:spPr>
      </p:pic>
      <p:pic>
        <p:nvPicPr>
          <p:cNvPr id="18" name="Picture 17" descr="case_5_tractography_screensh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200" y="3654964"/>
            <a:ext cx="1828800" cy="1298035"/>
          </a:xfrm>
          <a:prstGeom prst="rect">
            <a:avLst/>
          </a:prstGeom>
        </p:spPr>
      </p:pic>
      <p:sp>
        <p:nvSpPr>
          <p:cNvPr id="20" name="TextBox 19"/>
          <p:cNvSpPr txBox="1"/>
          <p:nvPr/>
        </p:nvSpPr>
        <p:spPr>
          <a:xfrm>
            <a:off x="4555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21" name="TextBox 20"/>
          <p:cNvSpPr txBox="1"/>
          <p:nvPr/>
        </p:nvSpPr>
        <p:spPr>
          <a:xfrm>
            <a:off x="22843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22" name="TextBox 21"/>
          <p:cNvSpPr txBox="1"/>
          <p:nvPr/>
        </p:nvSpPr>
        <p:spPr>
          <a:xfrm>
            <a:off x="41131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3" name="TextBox 22"/>
          <p:cNvSpPr txBox="1"/>
          <p:nvPr/>
        </p:nvSpPr>
        <p:spPr>
          <a:xfrm>
            <a:off x="58657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4" name="TextBox 23"/>
          <p:cNvSpPr txBox="1"/>
          <p:nvPr/>
        </p:nvSpPr>
        <p:spPr>
          <a:xfrm>
            <a:off x="78469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
        <p:nvSpPr>
          <p:cNvPr id="25" name="TextBox 24"/>
          <p:cNvSpPr txBox="1"/>
          <p:nvPr/>
        </p:nvSpPr>
        <p:spPr>
          <a:xfrm>
            <a:off x="76200" y="1295400"/>
            <a:ext cx="4585134" cy="369332"/>
          </a:xfrm>
          <a:prstGeom prst="rect">
            <a:avLst/>
          </a:prstGeom>
          <a:noFill/>
        </p:spPr>
        <p:txBody>
          <a:bodyPr wrap="none" rtlCol="0">
            <a:spAutoFit/>
          </a:bodyPr>
          <a:lstStyle/>
          <a:p>
            <a:r>
              <a:rPr lang="en-US" dirty="0" smtClean="0"/>
              <a:t>CC</a:t>
            </a:r>
            <a:r>
              <a:rPr lang="zh-CN" altLang="en-US" dirty="0" smtClean="0"/>
              <a:t> </a:t>
            </a:r>
            <a:r>
              <a:rPr lang="en-US" altLang="zh-CN" dirty="0" smtClean="0"/>
              <a:t>label</a:t>
            </a:r>
            <a:r>
              <a:rPr lang="zh-CN" altLang="en-US" dirty="0" smtClean="0"/>
              <a:t> </a:t>
            </a:r>
            <a:r>
              <a:rPr lang="en-US" altLang="zh-CN" dirty="0" smtClean="0"/>
              <a:t>on</a:t>
            </a:r>
            <a:r>
              <a:rPr lang="zh-CN" altLang="en-US" dirty="0" smtClean="0"/>
              <a:t> </a:t>
            </a:r>
            <a:r>
              <a:rPr lang="en-US" altLang="zh-CN" dirty="0" smtClean="0"/>
              <a:t>baseline</a:t>
            </a:r>
            <a:r>
              <a:rPr lang="zh-CN" altLang="en-US" dirty="0" smtClean="0"/>
              <a:t> </a:t>
            </a:r>
            <a:r>
              <a:rPr lang="en-US" altLang="zh-CN" dirty="0" smtClean="0"/>
              <a:t>image</a:t>
            </a:r>
            <a:r>
              <a:rPr lang="zh-CN" altLang="en-US" dirty="0" smtClean="0"/>
              <a:t> </a:t>
            </a:r>
            <a:r>
              <a:rPr lang="en-US" altLang="zh-CN" dirty="0"/>
              <a:t>(from left view</a:t>
            </a:r>
            <a:r>
              <a:rPr lang="en-US" altLang="zh-CN" dirty="0" smtClean="0"/>
              <a:t>)</a:t>
            </a:r>
            <a:endParaRPr lang="en-US" dirty="0"/>
          </a:p>
        </p:txBody>
      </p:sp>
      <p:sp>
        <p:nvSpPr>
          <p:cNvPr id="26" name="TextBox 25"/>
          <p:cNvSpPr txBox="1"/>
          <p:nvPr/>
        </p:nvSpPr>
        <p:spPr>
          <a:xfrm>
            <a:off x="76200" y="3276600"/>
            <a:ext cx="4341115"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r>
              <a:rPr lang="zh-CN" altLang="en-US" dirty="0" smtClean="0"/>
              <a:t> </a:t>
            </a:r>
            <a:r>
              <a:rPr lang="en-US" altLang="zh-CN" dirty="0" smtClean="0"/>
              <a:t>tractography (from left view)</a:t>
            </a: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1" y="939872"/>
            <a:ext cx="7663809" cy="5909308"/>
          </a:xfrm>
          <a:prstGeom prst="rect">
            <a:avLst/>
          </a:prstGeom>
          <a:solidFill>
            <a:schemeClr val="bg2">
              <a:lumMod val="75000"/>
            </a:schemeClr>
          </a:solidFill>
        </p:spPr>
        <p:txBody>
          <a:bodyPr wrap="square">
            <a:spAutoFit/>
          </a:bodyPr>
          <a:lstStyle/>
          <a:p>
            <a:r>
              <a:rPr lang="en-US" sz="900" dirty="0"/>
              <a:t># Written by Fan Zhang, </a:t>
            </a:r>
            <a:r>
              <a:rPr lang="en-US" sz="900" dirty="0" err="1"/>
              <a:t>fzhang@bwh.harvard.edu</a:t>
            </a:r>
            <a:r>
              <a:rPr lang="en-US" sz="900" dirty="0"/>
              <a:t>, BWH, HMS and USYD</a:t>
            </a:r>
          </a:p>
          <a:p>
            <a:endParaRPr lang="en-US" sz="900" dirty="0"/>
          </a:p>
          <a:p>
            <a:r>
              <a:rPr lang="en-US" sz="900" dirty="0" err="1"/>
              <a:t>datafolder</a:t>
            </a:r>
            <a:r>
              <a:rPr lang="en-US" sz="900" dirty="0"/>
              <a:t>='.' # . is current folder. User may replace it with the data base path.</a:t>
            </a:r>
          </a:p>
          <a:p>
            <a:r>
              <a:rPr lang="en-US" sz="900" dirty="0" err="1"/>
              <a:t>slicerpath</a:t>
            </a:r>
            <a:r>
              <a:rPr lang="en-US" sz="900" dirty="0"/>
              <a:t>=/Applications/</a:t>
            </a:r>
            <a:r>
              <a:rPr lang="en-US" sz="900" dirty="0" err="1"/>
              <a:t>Slicer.app</a:t>
            </a:r>
            <a:r>
              <a:rPr lang="en-US" sz="900" dirty="0"/>
              <a:t>/Contents # replace it with your local 3D Slicer.</a:t>
            </a:r>
          </a:p>
          <a:p>
            <a:r>
              <a:rPr lang="en-US" sz="900" dirty="0" err="1"/>
              <a:t>slicerdmripath</a:t>
            </a:r>
            <a:r>
              <a:rPr lang="en-US" sz="900" dirty="0"/>
              <a:t>=$</a:t>
            </a:r>
            <a:r>
              <a:rPr lang="en-US" sz="900" dirty="0" err="1"/>
              <a:t>slicerpath</a:t>
            </a:r>
            <a:r>
              <a:rPr lang="en-US" sz="900" dirty="0"/>
              <a:t>/Extensions-26813/</a:t>
            </a:r>
            <a:r>
              <a:rPr lang="en-US" sz="900" dirty="0" err="1"/>
              <a:t>SlicerDMRI</a:t>
            </a:r>
            <a:r>
              <a:rPr lang="en-US" sz="900" dirty="0"/>
              <a:t> # </a:t>
            </a:r>
            <a:r>
              <a:rPr lang="en-US" sz="900" dirty="0" err="1"/>
              <a:t>Plese</a:t>
            </a:r>
            <a:r>
              <a:rPr lang="en-US" sz="900" dirty="0"/>
              <a:t> note the Extensions ID could be different</a:t>
            </a:r>
          </a:p>
          <a:p>
            <a:endParaRPr lang="en-US" sz="900" dirty="0"/>
          </a:p>
          <a:p>
            <a:r>
              <a:rPr lang="en-US" sz="900" dirty="0"/>
              <a:t># Step 1: fiber bundle selection of CC</a:t>
            </a:r>
          </a:p>
          <a:p>
            <a:r>
              <a:rPr lang="en-US" sz="900" dirty="0" err="1"/>
              <a:t>fiberbundleselectCLI</a:t>
            </a:r>
            <a:r>
              <a:rPr lang="en-US" sz="900" dirty="0"/>
              <a:t>=$</a:t>
            </a:r>
            <a:r>
              <a:rPr lang="en-US" sz="900" dirty="0" err="1"/>
              <a:t>slicerdmripath</a:t>
            </a:r>
            <a:r>
              <a:rPr lang="en-US" sz="900" dirty="0"/>
              <a:t>/lib/Slicer-4.8/cli-modules/</a:t>
            </a:r>
            <a:r>
              <a:rPr lang="en-US" sz="900" dirty="0" err="1"/>
              <a:t>FiberBundleLabelSelect</a:t>
            </a:r>
            <a:r>
              <a:rPr lang="en-US" sz="900" dirty="0"/>
              <a:t> </a:t>
            </a:r>
          </a:p>
          <a:p>
            <a:r>
              <a:rPr lang="en-US" sz="900" dirty="0"/>
              <a:t>echo "Step 1: Conducting fiber bundle selection"</a:t>
            </a:r>
          </a:p>
          <a:p>
            <a:r>
              <a:rPr lang="en-US" sz="900" dirty="0"/>
              <a:t>for </a:t>
            </a:r>
            <a:r>
              <a:rPr lang="en-US" sz="900" dirty="0" err="1"/>
              <a:t>vtkfile</a:t>
            </a:r>
            <a:r>
              <a:rPr lang="en-US" sz="900" dirty="0"/>
              <a:t> in `</a:t>
            </a:r>
            <a:r>
              <a:rPr lang="en-US" sz="900" dirty="0" err="1"/>
              <a:t>ls</a:t>
            </a:r>
            <a:r>
              <a:rPr lang="en-US" sz="900" dirty="0"/>
              <a:t> $</a:t>
            </a:r>
            <a:r>
              <a:rPr lang="en-US" sz="900" dirty="0" err="1"/>
              <a:t>datafolder</a:t>
            </a:r>
            <a:r>
              <a:rPr lang="en-US" sz="900" dirty="0"/>
              <a:t>/case_*_</a:t>
            </a:r>
            <a:r>
              <a:rPr lang="en-US" sz="900" dirty="0" err="1"/>
              <a:t>tractography_p.vtk</a:t>
            </a:r>
            <a:r>
              <a:rPr lang="en-US" sz="900" dirty="0"/>
              <a:t>`</a:t>
            </a:r>
          </a:p>
          <a:p>
            <a:r>
              <a:rPr lang="en-US" sz="900" dirty="0"/>
              <a:t>do</a:t>
            </a:r>
          </a:p>
          <a:p>
            <a:r>
              <a:rPr lang="en-US" sz="900" dirty="0"/>
              <a:t>	</a:t>
            </a:r>
            <a:r>
              <a:rPr lang="en-US" sz="900" dirty="0" err="1"/>
              <a:t>caseid</a:t>
            </a:r>
            <a:r>
              <a:rPr lang="en-US" sz="900" dirty="0"/>
              <a:t>=${</a:t>
            </a:r>
            <a:r>
              <a:rPr lang="en-US" sz="900" dirty="0" err="1"/>
              <a:t>vtkfile</a:t>
            </a:r>
            <a:r>
              <a:rPr lang="en-US" sz="900" dirty="0"/>
              <a:t>:${#</a:t>
            </a:r>
            <a:r>
              <a:rPr lang="en-US" sz="900" dirty="0" err="1"/>
              <a:t>vtkfile</a:t>
            </a:r>
            <a:r>
              <a:rPr lang="en-US" sz="900" dirty="0"/>
              <a:t>}-25:6}</a:t>
            </a:r>
          </a:p>
          <a:p>
            <a:r>
              <a:rPr lang="en-US" sz="900" dirty="0"/>
              <a:t>	</a:t>
            </a:r>
          </a:p>
          <a:p>
            <a:r>
              <a:rPr lang="en-US" sz="900" dirty="0"/>
              <a:t>	</a:t>
            </a:r>
            <a:r>
              <a:rPr lang="en-US" sz="900" dirty="0" err="1"/>
              <a:t>wholebraintractography</a:t>
            </a:r>
            <a:r>
              <a:rPr lang="en-US" sz="900" dirty="0"/>
              <a:t>=$</a:t>
            </a:r>
            <a:r>
              <a:rPr lang="en-US" sz="900" dirty="0" err="1"/>
              <a:t>datafolder</a:t>
            </a:r>
            <a:r>
              <a:rPr lang="en-US" sz="900" dirty="0"/>
              <a:t>/$</a:t>
            </a:r>
            <a:r>
              <a:rPr lang="en-US" sz="900" dirty="0" err="1"/>
              <a:t>caseid</a:t>
            </a:r>
            <a:r>
              <a:rPr lang="en-US" sz="900" dirty="0"/>
              <a:t>\_</a:t>
            </a:r>
            <a:r>
              <a:rPr lang="en-US" sz="900" dirty="0" err="1"/>
              <a:t>tractography_p.vtk</a:t>
            </a:r>
            <a:endParaRPr lang="en-US" sz="900" dirty="0"/>
          </a:p>
          <a:p>
            <a:r>
              <a:rPr lang="en-US" sz="900" dirty="0"/>
              <a:t>	</a:t>
            </a:r>
            <a:r>
              <a:rPr lang="en-US" sz="900" dirty="0" err="1"/>
              <a:t>CClabelmap</a:t>
            </a:r>
            <a:r>
              <a:rPr lang="en-US" sz="900" dirty="0"/>
              <a:t>=$</a:t>
            </a:r>
            <a:r>
              <a:rPr lang="en-US" sz="900" dirty="0" err="1"/>
              <a:t>datafolder</a:t>
            </a:r>
            <a:r>
              <a:rPr lang="en-US" sz="900" dirty="0"/>
              <a:t>/$</a:t>
            </a:r>
            <a:r>
              <a:rPr lang="en-US" sz="900" dirty="0" err="1"/>
              <a:t>caseid</a:t>
            </a:r>
            <a:r>
              <a:rPr lang="en-US" sz="900" dirty="0"/>
              <a:t>\_</a:t>
            </a:r>
            <a:r>
              <a:rPr lang="en-US" sz="900" dirty="0" err="1"/>
              <a:t>CC_label.nrrd</a:t>
            </a:r>
            <a:endParaRPr lang="en-US" sz="900" dirty="0"/>
          </a:p>
          <a:p>
            <a:r>
              <a:rPr lang="en-US" sz="900" dirty="0"/>
              <a:t>	</a:t>
            </a:r>
            <a:r>
              <a:rPr lang="en-US" sz="900" dirty="0" err="1"/>
              <a:t>extractedCC</a:t>
            </a:r>
            <a:r>
              <a:rPr lang="en-US" sz="900" dirty="0"/>
              <a:t>=$</a:t>
            </a:r>
            <a:r>
              <a:rPr lang="en-US" sz="900" dirty="0" err="1"/>
              <a:t>datafolder</a:t>
            </a:r>
            <a:r>
              <a:rPr lang="en-US" sz="900" dirty="0"/>
              <a:t>/$</a:t>
            </a:r>
            <a:r>
              <a:rPr lang="en-US" sz="900" dirty="0" err="1"/>
              <a:t>caseid</a:t>
            </a:r>
            <a:r>
              <a:rPr lang="en-US" sz="900" dirty="0"/>
              <a:t>\_</a:t>
            </a:r>
            <a:r>
              <a:rPr lang="en-US" sz="900" dirty="0" err="1"/>
              <a:t>CC_extracted.vtk</a:t>
            </a:r>
            <a:endParaRPr lang="en-US" sz="900" dirty="0"/>
          </a:p>
          <a:p>
            <a:r>
              <a:rPr lang="en-US" sz="900" dirty="0"/>
              <a:t>	</a:t>
            </a:r>
            <a:r>
              <a:rPr lang="en-US" sz="900" dirty="0" err="1"/>
              <a:t>clicommand</a:t>
            </a:r>
            <a:r>
              <a:rPr lang="en-US" sz="900" dirty="0"/>
              <a:t>="$</a:t>
            </a:r>
            <a:r>
              <a:rPr lang="en-US" sz="900" dirty="0" err="1"/>
              <a:t>fiberbundleselectCLI</a:t>
            </a:r>
            <a:r>
              <a:rPr lang="en-US" sz="900" dirty="0"/>
              <a:t> $</a:t>
            </a:r>
            <a:r>
              <a:rPr lang="en-US" sz="900" dirty="0" err="1"/>
              <a:t>CClabelmap</a:t>
            </a:r>
            <a:r>
              <a:rPr lang="en-US" sz="900" dirty="0"/>
              <a:t> $</a:t>
            </a:r>
            <a:r>
              <a:rPr lang="en-US" sz="900" dirty="0" err="1"/>
              <a:t>wholebraintractography</a:t>
            </a:r>
            <a:r>
              <a:rPr lang="en-US" sz="900" dirty="0"/>
              <a:t> $</a:t>
            </a:r>
            <a:r>
              <a:rPr lang="en-US" sz="900" dirty="0" err="1"/>
              <a:t>extractedCC</a:t>
            </a:r>
            <a:r>
              <a:rPr lang="en-US" sz="900" dirty="0"/>
              <a:t> -p 1"</a:t>
            </a:r>
          </a:p>
          <a:p>
            <a:endParaRPr lang="en-US" sz="900" dirty="0"/>
          </a:p>
          <a:p>
            <a:r>
              <a:rPr lang="en-US" sz="900" dirty="0"/>
              <a:t>	echo "#Fiber bundle selection from CC of $</a:t>
            </a:r>
            <a:r>
              <a:rPr lang="en-US" sz="900" dirty="0" err="1"/>
              <a:t>caseid</a:t>
            </a:r>
            <a:r>
              <a:rPr lang="en-US" sz="900" dirty="0"/>
              <a:t>"</a:t>
            </a:r>
          </a:p>
          <a:p>
            <a:r>
              <a:rPr lang="en-US" sz="900" dirty="0"/>
              <a:t>	echo " - Input tractography: $</a:t>
            </a:r>
            <a:r>
              <a:rPr lang="en-US" sz="900" dirty="0" err="1"/>
              <a:t>wholebraintractography</a:t>
            </a:r>
            <a:r>
              <a:rPr lang="en-US" sz="900" dirty="0"/>
              <a:t>"</a:t>
            </a:r>
          </a:p>
          <a:p>
            <a:r>
              <a:rPr lang="en-US" sz="900" dirty="0"/>
              <a:t>	echo " - Input CC label map: $</a:t>
            </a:r>
            <a:r>
              <a:rPr lang="en-US" sz="900" dirty="0" err="1"/>
              <a:t>CClabelmap</a:t>
            </a:r>
            <a:r>
              <a:rPr lang="en-US" sz="900" dirty="0"/>
              <a:t>"</a:t>
            </a:r>
          </a:p>
          <a:p>
            <a:r>
              <a:rPr lang="en-US" sz="900" dirty="0"/>
              <a:t>	echo " - Output CC bundle: $</a:t>
            </a:r>
            <a:r>
              <a:rPr lang="en-US" sz="900" dirty="0" err="1"/>
              <a:t>extractedCC</a:t>
            </a:r>
            <a:r>
              <a:rPr lang="en-US" sz="900" dirty="0"/>
              <a:t>"</a:t>
            </a:r>
          </a:p>
          <a:p>
            <a:r>
              <a:rPr lang="en-US" sz="900" dirty="0"/>
              <a:t>	echo " - CLI command of this process: $</a:t>
            </a:r>
            <a:r>
              <a:rPr lang="en-US" sz="900" dirty="0" err="1"/>
              <a:t>clicommand</a:t>
            </a:r>
            <a:r>
              <a:rPr lang="en-US" sz="900" dirty="0"/>
              <a:t>"</a:t>
            </a:r>
          </a:p>
          <a:p>
            <a:r>
              <a:rPr lang="en-US" sz="900" dirty="0"/>
              <a:t>	$</a:t>
            </a:r>
            <a:r>
              <a:rPr lang="en-US" sz="900" dirty="0" err="1" smtClean="0"/>
              <a:t>clicommand</a:t>
            </a:r>
            <a:endParaRPr lang="en-US" sz="900" dirty="0"/>
          </a:p>
          <a:p>
            <a:r>
              <a:rPr lang="en-US" sz="900" dirty="0"/>
              <a:t>done</a:t>
            </a:r>
          </a:p>
          <a:p>
            <a:endParaRPr lang="en-US" sz="900" dirty="0"/>
          </a:p>
          <a:p>
            <a:r>
              <a:rPr lang="en-US" sz="900" dirty="0"/>
              <a:t># Step 2: fiber tract scalar measurement</a:t>
            </a:r>
          </a:p>
          <a:p>
            <a:r>
              <a:rPr lang="en-US" sz="900" dirty="0" err="1"/>
              <a:t>fiberbundleselectCLI</a:t>
            </a:r>
            <a:r>
              <a:rPr lang="en-US" sz="900" dirty="0"/>
              <a:t>=$</a:t>
            </a:r>
            <a:r>
              <a:rPr lang="en-US" sz="900" dirty="0" err="1"/>
              <a:t>slicerdmripath</a:t>
            </a:r>
            <a:r>
              <a:rPr lang="en-US" sz="900" dirty="0"/>
              <a:t>/lib/Slicer-4.8/cli-modules/</a:t>
            </a:r>
            <a:r>
              <a:rPr lang="en-US" sz="900" dirty="0" err="1"/>
              <a:t>FiberTractMeasurements</a:t>
            </a:r>
            <a:endParaRPr lang="en-US" sz="900" dirty="0"/>
          </a:p>
          <a:p>
            <a:r>
              <a:rPr lang="en-US" sz="900" dirty="0"/>
              <a:t>echo "Step 2: Conducting fiber tract scalar measurement"</a:t>
            </a:r>
          </a:p>
          <a:p>
            <a:endParaRPr lang="en-US" sz="900" dirty="0"/>
          </a:p>
          <a:p>
            <a:r>
              <a:rPr lang="en-US" sz="900" dirty="0" err="1"/>
              <a:t>tractfolder</a:t>
            </a:r>
            <a:r>
              <a:rPr lang="en-US" sz="900" dirty="0"/>
              <a:t>=$</a:t>
            </a:r>
            <a:r>
              <a:rPr lang="en-US" sz="900" dirty="0" err="1"/>
              <a:t>datafolder</a:t>
            </a:r>
            <a:r>
              <a:rPr lang="en-US" sz="900" dirty="0"/>
              <a:t> # Use </a:t>
            </a:r>
            <a:r>
              <a:rPr lang="en-US" sz="900" dirty="0" err="1"/>
              <a:t>datafolder</a:t>
            </a:r>
            <a:r>
              <a:rPr lang="en-US" sz="900" dirty="0"/>
              <a:t> as input to measure the tractography we just obtained (both whole brain and CC)</a:t>
            </a:r>
          </a:p>
          <a:p>
            <a:r>
              <a:rPr lang="en-US" sz="900" dirty="0" err="1"/>
              <a:t>measurefile</a:t>
            </a:r>
            <a:r>
              <a:rPr lang="en-US" sz="900" dirty="0"/>
              <a:t>="$</a:t>
            </a:r>
            <a:r>
              <a:rPr lang="en-US" sz="900" dirty="0" err="1"/>
              <a:t>datafolder</a:t>
            </a:r>
            <a:r>
              <a:rPr lang="en-US" sz="900" dirty="0"/>
              <a:t>/</a:t>
            </a:r>
            <a:r>
              <a:rPr lang="en-US" sz="900" dirty="0" err="1"/>
              <a:t>tractmeasurements.txt</a:t>
            </a:r>
            <a:r>
              <a:rPr lang="en-US" sz="900" dirty="0"/>
              <a:t>"</a:t>
            </a:r>
          </a:p>
          <a:p>
            <a:r>
              <a:rPr lang="en-US" sz="900" dirty="0" err="1"/>
              <a:t>clicommand</a:t>
            </a:r>
            <a:r>
              <a:rPr lang="en-US" sz="900" dirty="0"/>
              <a:t>="$</a:t>
            </a:r>
            <a:r>
              <a:rPr lang="en-US" sz="900" dirty="0" err="1"/>
              <a:t>fiberbundleselectCLI</a:t>
            </a:r>
            <a:r>
              <a:rPr lang="en-US" sz="900" dirty="0"/>
              <a:t> --</a:t>
            </a:r>
            <a:r>
              <a:rPr lang="en-US" sz="900" dirty="0" err="1"/>
              <a:t>inputtype</a:t>
            </a:r>
            <a:r>
              <a:rPr lang="en-US" sz="900" dirty="0"/>
              <a:t> </a:t>
            </a:r>
            <a:r>
              <a:rPr lang="en-US" sz="900" dirty="0" err="1"/>
              <a:t>Fibers_File_Folder</a:t>
            </a:r>
            <a:r>
              <a:rPr lang="en-US" sz="900" dirty="0"/>
              <a:t> --format </a:t>
            </a:r>
            <a:r>
              <a:rPr lang="en-US" sz="900" dirty="0" err="1"/>
              <a:t>Column_Hierarchy</a:t>
            </a:r>
            <a:r>
              <a:rPr lang="en-US" sz="900" dirty="0"/>
              <a:t> --separator Tab </a:t>
            </a:r>
            <a:r>
              <a:rPr lang="en-US" sz="900" dirty="0" smtClean="0"/>
              <a:t>-</a:t>
            </a:r>
            <a:r>
              <a:rPr lang="en-US" sz="900" dirty="0"/>
              <a:t>-</a:t>
            </a:r>
            <a:r>
              <a:rPr lang="en-US" sz="900" dirty="0" err="1"/>
              <a:t>inputdirectory</a:t>
            </a:r>
            <a:r>
              <a:rPr lang="en-US" sz="900" dirty="0"/>
              <a:t> $</a:t>
            </a:r>
            <a:r>
              <a:rPr lang="en-US" sz="900" dirty="0" err="1"/>
              <a:t>tractfolder</a:t>
            </a:r>
            <a:r>
              <a:rPr lang="en-US" sz="900" dirty="0"/>
              <a:t> --</a:t>
            </a:r>
            <a:r>
              <a:rPr lang="en-US" sz="900" dirty="0" err="1"/>
              <a:t>outputfile</a:t>
            </a:r>
            <a:r>
              <a:rPr lang="en-US" sz="900" dirty="0"/>
              <a:t> $</a:t>
            </a:r>
            <a:r>
              <a:rPr lang="en-US" sz="900" dirty="0" err="1"/>
              <a:t>measurefile</a:t>
            </a:r>
            <a:r>
              <a:rPr lang="en-US" sz="900" dirty="0"/>
              <a:t>"</a:t>
            </a:r>
          </a:p>
          <a:p>
            <a:endParaRPr lang="en-US" sz="900" dirty="0"/>
          </a:p>
          <a:p>
            <a:r>
              <a:rPr lang="en-US" sz="900" dirty="0"/>
              <a:t>echo "#Scalar measurements from both the whole brain tractography and the extracted CC tracts"</a:t>
            </a:r>
          </a:p>
          <a:p>
            <a:r>
              <a:rPr lang="en-US" sz="900" dirty="0"/>
              <a:t>echo " - Input folder: $</a:t>
            </a:r>
            <a:r>
              <a:rPr lang="en-US" sz="900" dirty="0" err="1"/>
              <a:t>tractfolder</a:t>
            </a:r>
            <a:r>
              <a:rPr lang="en-US" sz="900" dirty="0"/>
              <a:t>"</a:t>
            </a:r>
          </a:p>
          <a:p>
            <a:r>
              <a:rPr lang="en-US" sz="900" dirty="0"/>
              <a:t>echo " - Output measurement: $</a:t>
            </a:r>
            <a:r>
              <a:rPr lang="en-US" sz="900" dirty="0" err="1"/>
              <a:t>measurefile</a:t>
            </a:r>
            <a:r>
              <a:rPr lang="en-US" sz="900" dirty="0"/>
              <a:t>" </a:t>
            </a:r>
          </a:p>
          <a:p>
            <a:r>
              <a:rPr lang="en-US" sz="900" dirty="0"/>
              <a:t>echo " - CLI command of this process: $</a:t>
            </a:r>
            <a:r>
              <a:rPr lang="en-US" sz="900" dirty="0" err="1"/>
              <a:t>clicommand</a:t>
            </a:r>
            <a:r>
              <a:rPr lang="en-US" sz="900" dirty="0"/>
              <a:t>"</a:t>
            </a:r>
          </a:p>
          <a:p>
            <a:r>
              <a:rPr lang="en-US" sz="900" dirty="0"/>
              <a:t>$</a:t>
            </a:r>
            <a:r>
              <a:rPr lang="en-US" sz="900" dirty="0" err="1"/>
              <a:t>clicommand</a:t>
            </a:r>
            <a:endParaRPr lang="en-US" sz="900" dirty="0"/>
          </a:p>
          <a:p>
            <a:endParaRPr lang="en-US" sz="900" dirty="0"/>
          </a:p>
          <a:p>
            <a:r>
              <a:rPr lang="en-US" sz="900" dirty="0"/>
              <a:t>echo "Finished!"</a:t>
            </a:r>
          </a:p>
        </p:txBody>
      </p:sp>
      <p:sp>
        <p:nvSpPr>
          <p:cNvPr id="57346" name="Title 1"/>
          <p:cNvSpPr>
            <a:spLocks noGrp="1"/>
          </p:cNvSpPr>
          <p:nvPr>
            <p:ph type="title"/>
          </p:nvPr>
        </p:nvSpPr>
        <p:spPr>
          <a:xfrm>
            <a:off x="384175" y="76200"/>
            <a:ext cx="5483225" cy="1143000"/>
          </a:xfrm>
        </p:spPr>
        <p:txBody>
          <a:bodyPr/>
          <a:lstStyle/>
          <a:p>
            <a:r>
              <a:rPr lang="en-US" dirty="0" smtClean="0">
                <a:latin typeface="Arial Unicode MS" pitchFamily="34" charset="-128"/>
                <a:ea typeface="Arial Unicode MS" pitchFamily="34" charset="-128"/>
                <a:cs typeface="Arial Unicode MS" pitchFamily="34" charset="-128"/>
              </a:rPr>
              <a:t>Shell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1" name="Rounded Rectangle 10"/>
          <p:cNvSpPr/>
          <p:nvPr/>
        </p:nvSpPr>
        <p:spPr>
          <a:xfrm flipV="1">
            <a:off x="76200" y="1752600"/>
            <a:ext cx="7543800" cy="2667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ounded Rectangle 13"/>
          <p:cNvSpPr/>
          <p:nvPr/>
        </p:nvSpPr>
        <p:spPr>
          <a:xfrm flipV="1">
            <a:off x="76200" y="4495800"/>
            <a:ext cx="7543800" cy="23622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5" name="Straight Arrow Connector 14"/>
          <p:cNvCxnSpPr>
            <a:stCxn id="16" idx="1"/>
          </p:cNvCxnSpPr>
          <p:nvPr/>
        </p:nvCxnSpPr>
        <p:spPr>
          <a:xfrm flipH="1">
            <a:off x="5181600" y="2105055"/>
            <a:ext cx="9906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6" name="TextBox 21"/>
          <p:cNvSpPr txBox="1">
            <a:spLocks noChangeArrowheads="1"/>
          </p:cNvSpPr>
          <p:nvPr/>
        </p:nvSpPr>
        <p:spPr bwMode="auto">
          <a:xfrm>
            <a:off x="6172200" y="190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endParaRPr lang="en-US" altLang="zh-CN" sz="2000" b="1" dirty="0" smtClean="0"/>
          </a:p>
        </p:txBody>
      </p:sp>
      <p:cxnSp>
        <p:nvCxnSpPr>
          <p:cNvPr id="17" name="Straight Arrow Connector 16"/>
          <p:cNvCxnSpPr>
            <a:stCxn id="18" idx="1"/>
          </p:cNvCxnSpPr>
          <p:nvPr/>
        </p:nvCxnSpPr>
        <p:spPr>
          <a:xfrm flipH="1">
            <a:off x="5181600" y="4772055"/>
            <a:ext cx="9144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21"/>
          <p:cNvSpPr txBox="1">
            <a:spLocks noChangeArrowheads="1"/>
          </p:cNvSpPr>
          <p:nvPr/>
        </p:nvSpPr>
        <p:spPr bwMode="auto">
          <a:xfrm>
            <a:off x="6096000" y="45720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endParaRPr lang="en-US" altLang="zh-CN" sz="2000" b="1" dirty="0" smtClean="0"/>
          </a:p>
        </p:txBody>
      </p:sp>
      <p:sp>
        <p:nvSpPr>
          <p:cNvPr id="10" name="TextBox 21"/>
          <p:cNvSpPr txBox="1">
            <a:spLocks noChangeArrowheads="1"/>
          </p:cNvSpPr>
          <p:nvPr/>
        </p:nvSpPr>
        <p:spPr bwMode="auto">
          <a:xfrm>
            <a:off x="5072315" y="152400"/>
            <a:ext cx="40386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Copy the code here into a file, name it to</a:t>
            </a:r>
            <a:r>
              <a:rPr lang="zh-CN" altLang="en-US" sz="2000" dirty="0" smtClean="0"/>
              <a:t> </a:t>
            </a:r>
            <a:r>
              <a:rPr lang="en-US" altLang="zh-CN" sz="2000" b="1" dirty="0" err="1" smtClean="0"/>
              <a:t>cli_tutorial_script.sh</a:t>
            </a:r>
            <a:r>
              <a:rPr lang="zh-CN" altLang="en-US" sz="2000" dirty="0" smtClean="0"/>
              <a:t> </a:t>
            </a:r>
            <a:r>
              <a:rPr lang="en-US" altLang="zh-CN" sz="2000" dirty="0" smtClean="0"/>
              <a:t>and put the </a:t>
            </a:r>
            <a:r>
              <a:rPr lang="en-US" altLang="zh-CN" sz="2000" dirty="0" err="1" smtClean="0"/>
              <a:t>sh</a:t>
            </a:r>
            <a:r>
              <a:rPr lang="en-US" altLang="zh-CN" sz="2000" dirty="0" smtClean="0"/>
              <a:t> file in the data folder.</a:t>
            </a:r>
            <a:endParaRPr lang="en-US" altLang="zh-CN" sz="2000" b="1" dirty="0" smtClean="0"/>
          </a:p>
        </p:txBody>
      </p:sp>
    </p:spTree>
    <p:extLst>
      <p:ext uri="{BB962C8B-B14F-4D97-AF65-F5344CB8AC3E}">
        <p14:creationId xmlns:p14="http://schemas.microsoft.com/office/powerpoint/2010/main" val="7741393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6696"/>
          <a:stretch/>
        </p:blipFill>
        <p:spPr>
          <a:xfrm>
            <a:off x="228600" y="2438400"/>
            <a:ext cx="7797740" cy="28194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6" name="TextBox 21"/>
          <p:cNvSpPr txBox="1">
            <a:spLocks noChangeArrowheads="1"/>
          </p:cNvSpPr>
          <p:nvPr/>
        </p:nvSpPr>
        <p:spPr bwMode="auto">
          <a:xfrm>
            <a:off x="533400" y="1371600"/>
            <a:ext cx="6324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Open</a:t>
            </a:r>
            <a:r>
              <a:rPr lang="zh-CN" altLang="en-US" sz="2000" dirty="0" smtClean="0"/>
              <a:t> </a:t>
            </a:r>
            <a:r>
              <a:rPr lang="en-US" altLang="zh-CN" sz="2000" dirty="0" smtClean="0"/>
              <a:t>a</a:t>
            </a:r>
            <a:r>
              <a:rPr lang="zh-CN" altLang="en-US" sz="2000" dirty="0" smtClean="0"/>
              <a:t> </a:t>
            </a:r>
            <a:r>
              <a:rPr lang="en-US" altLang="zh-CN" sz="2000" dirty="0" smtClean="0"/>
              <a:t>terminal</a:t>
            </a:r>
            <a:r>
              <a:rPr lang="zh-CN" altLang="en-US" sz="2000" dirty="0"/>
              <a:t> </a:t>
            </a:r>
            <a:r>
              <a:rPr lang="en-US" altLang="zh-CN" sz="2000" dirty="0" smtClean="0"/>
              <a:t>(The</a:t>
            </a:r>
            <a:r>
              <a:rPr lang="zh-CN" altLang="en-US" sz="2000" dirty="0" smtClean="0"/>
              <a:t> </a:t>
            </a:r>
            <a:r>
              <a:rPr lang="en-US" altLang="zh-CN" sz="2000" dirty="0" smtClean="0"/>
              <a:t>tutorial</a:t>
            </a:r>
            <a:r>
              <a:rPr lang="zh-CN" altLang="en-US" sz="2000" dirty="0" smtClean="0"/>
              <a:t> </a:t>
            </a:r>
            <a:r>
              <a:rPr lang="en-US" altLang="zh-CN" sz="2000" dirty="0" smtClean="0"/>
              <a:t>is</a:t>
            </a:r>
            <a:r>
              <a:rPr lang="zh-CN" altLang="en-US" sz="2000" dirty="0" smtClean="0"/>
              <a:t> </a:t>
            </a:r>
            <a:r>
              <a:rPr lang="en-US" altLang="zh-CN" sz="2000" dirty="0" smtClean="0"/>
              <a:t>based</a:t>
            </a:r>
            <a:r>
              <a:rPr lang="zh-CN" altLang="en-US" sz="2000" dirty="0" smtClean="0"/>
              <a:t> </a:t>
            </a:r>
            <a:r>
              <a:rPr lang="en-US" altLang="zh-CN" sz="2000" dirty="0" smtClean="0"/>
              <a:t>on</a:t>
            </a:r>
            <a:r>
              <a:rPr lang="zh-CN" altLang="en-US" sz="2000" dirty="0" smtClean="0"/>
              <a:t> </a:t>
            </a:r>
            <a:r>
              <a:rPr lang="en-US" altLang="zh-CN" sz="2000" dirty="0" smtClean="0"/>
              <a:t>Mac</a:t>
            </a:r>
            <a:r>
              <a:rPr lang="zh-CN" altLang="en-US" sz="2000" dirty="0" smtClean="0"/>
              <a:t> </a:t>
            </a:r>
            <a:r>
              <a:rPr lang="en-US" altLang="zh-CN" sz="2000" dirty="0" smtClean="0"/>
              <a:t>system</a:t>
            </a:r>
            <a:r>
              <a:rPr lang="zh-CN" altLang="en-US" sz="2000" dirty="0" smtClean="0"/>
              <a:t>: </a:t>
            </a:r>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Application</a:t>
            </a:r>
            <a:r>
              <a:rPr lang="zh-CN" altLang="en-US" sz="2000" dirty="0" smtClean="0"/>
              <a:t> </a:t>
            </a:r>
            <a:r>
              <a:rPr lang="zh-CN" altLang="zh-CN" sz="2000" dirty="0" smtClean="0"/>
              <a:t>-</a:t>
            </a:r>
            <a:r>
              <a:rPr lang="en-US" altLang="zh-CN" sz="2000" dirty="0" smtClean="0"/>
              <a:t>&gt;</a:t>
            </a:r>
            <a:r>
              <a:rPr lang="zh-CN" altLang="en-US" sz="2000" dirty="0" smtClean="0"/>
              <a:t> </a:t>
            </a:r>
            <a:r>
              <a:rPr lang="en-US" altLang="zh-CN" sz="2000" dirty="0" smtClean="0"/>
              <a:t>Utilities</a:t>
            </a:r>
            <a:r>
              <a:rPr lang="zh-CN" altLang="en-US" sz="2000" dirty="0" smtClean="0"/>
              <a:t> </a:t>
            </a:r>
            <a:r>
              <a:rPr lang="zh-CN" altLang="zh-CN" sz="2000" dirty="0"/>
              <a:t>-</a:t>
            </a:r>
            <a:r>
              <a:rPr lang="en-US" altLang="zh-CN" sz="2000" dirty="0"/>
              <a:t>&gt;</a:t>
            </a:r>
            <a:r>
              <a:rPr lang="zh-CN" altLang="en-US" sz="2000" dirty="0"/>
              <a:t> </a:t>
            </a:r>
            <a:r>
              <a:rPr lang="zh-CN" altLang="en-US" sz="2000" dirty="0" smtClean="0"/>
              <a:t> </a:t>
            </a:r>
            <a:r>
              <a:rPr lang="en-US" altLang="zh-CN" sz="2000" dirty="0" smtClean="0"/>
              <a:t>Terminal</a:t>
            </a:r>
            <a:r>
              <a:rPr lang="zh-CN" altLang="en-US" sz="2000" dirty="0" smtClean="0"/>
              <a:t>.</a:t>
            </a:r>
            <a:r>
              <a:rPr lang="en-US" altLang="zh-CN" sz="2000" dirty="0" smtClean="0"/>
              <a:t>app)</a:t>
            </a:r>
            <a:r>
              <a:rPr lang="zh-CN" altLang="en-US" sz="2000" dirty="0" smtClean="0"/>
              <a:t>   </a:t>
            </a:r>
            <a:endParaRPr lang="en-US" altLang="zh-CN" sz="2000" b="1" dirty="0" smtClean="0"/>
          </a:p>
        </p:txBody>
      </p:sp>
      <p:cxnSp>
        <p:nvCxnSpPr>
          <p:cNvPr id="25" name="Straight Arrow Connector 24"/>
          <p:cNvCxnSpPr>
            <a:stCxn id="26" idx="1"/>
          </p:cNvCxnSpPr>
          <p:nvPr/>
        </p:nvCxnSpPr>
        <p:spPr>
          <a:xfrm flipH="1" flipV="1">
            <a:off x="4495800" y="3886200"/>
            <a:ext cx="1791963" cy="43163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6287763" y="3810000"/>
            <a:ext cx="28194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smtClean="0"/>
              <a:t> </a:t>
            </a:r>
            <a:r>
              <a:rPr lang="en-US" altLang="zh-CN" sz="2000" dirty="0" smtClean="0"/>
              <a:t>folder</a:t>
            </a:r>
            <a:r>
              <a:rPr lang="zh-CN" altLang="en-US" sz="2000" dirty="0" smtClean="0"/>
              <a:t> </a:t>
            </a:r>
            <a:r>
              <a:rPr lang="en-US" altLang="zh-CN" sz="2000" dirty="0" smtClean="0"/>
              <a:t>and 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provided</a:t>
            </a:r>
            <a:r>
              <a:rPr lang="zh-CN" altLang="en-US" sz="2000" dirty="0" smtClean="0"/>
              <a:t> </a:t>
            </a:r>
            <a:r>
              <a:rPr lang="en-US" altLang="zh-CN" sz="2000" dirty="0" smtClean="0"/>
              <a:t>(</a:t>
            </a:r>
            <a:r>
              <a:rPr lang="en-US" altLang="zh-CN" sz="2000" dirty="0" err="1" smtClean="0"/>
              <a:t>ls</a:t>
            </a:r>
            <a:r>
              <a:rPr lang="en-US" altLang="zh-CN" sz="2000" dirty="0" smtClean="0"/>
              <a:t>).</a:t>
            </a:r>
            <a:endParaRPr lang="en-US" altLang="zh-CN" sz="2000" b="1" dirty="0" smtClean="0"/>
          </a:p>
        </p:txBody>
      </p:sp>
      <p:cxnSp>
        <p:nvCxnSpPr>
          <p:cNvPr id="32" name="Straight Arrow Connector 31"/>
          <p:cNvCxnSpPr>
            <a:stCxn id="33" idx="1"/>
          </p:cNvCxnSpPr>
          <p:nvPr/>
        </p:nvCxnSpPr>
        <p:spPr>
          <a:xfrm flipH="1" flipV="1">
            <a:off x="2362200" y="4267200"/>
            <a:ext cx="228600" cy="164785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3" name="TextBox 21"/>
          <p:cNvSpPr txBox="1">
            <a:spLocks noChangeArrowheads="1"/>
          </p:cNvSpPr>
          <p:nvPr/>
        </p:nvSpPr>
        <p:spPr bwMode="auto">
          <a:xfrm>
            <a:off x="2590800" y="5715000"/>
            <a:ext cx="5257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Execute</a:t>
            </a:r>
            <a:r>
              <a:rPr lang="zh-CN" altLang="en-US" sz="2000" dirty="0" smtClean="0"/>
              <a:t> </a:t>
            </a:r>
            <a:r>
              <a:rPr lang="en-US" altLang="zh-CN" sz="2000" dirty="0" smtClean="0"/>
              <a:t>the</a:t>
            </a:r>
            <a:r>
              <a:rPr lang="zh-CN" altLang="en-US" sz="2000" dirty="0" smtClean="0"/>
              <a:t> </a:t>
            </a:r>
            <a:r>
              <a:rPr lang="en-US" altLang="zh-CN" sz="2000" dirty="0" smtClean="0"/>
              <a:t>script</a:t>
            </a:r>
            <a:r>
              <a:rPr lang="zh-CN" altLang="en-US" sz="2000" dirty="0" smtClean="0"/>
              <a:t> </a:t>
            </a:r>
            <a:r>
              <a:rPr lang="en-US" altLang="zh-CN" sz="2000" dirty="0" smtClean="0"/>
              <a:t>(</a:t>
            </a:r>
            <a:r>
              <a:rPr lang="en-US" altLang="zh-CN" sz="2000" dirty="0" err="1" smtClean="0"/>
              <a:t>sh</a:t>
            </a:r>
            <a:r>
              <a:rPr lang="zh-CN" altLang="en-US" sz="2000" dirty="0" smtClean="0"/>
              <a:t> </a:t>
            </a:r>
            <a:r>
              <a:rPr lang="en-US" altLang="zh-CN" sz="2000" dirty="0" err="1" smtClean="0"/>
              <a:t>cli_tutorial_script.sh</a:t>
            </a:r>
            <a:r>
              <a:rPr lang="en-US" altLang="zh-CN" sz="2000" dirty="0" smtClean="0"/>
              <a:t>)</a:t>
            </a:r>
            <a:r>
              <a:rPr lang="zh-CN" altLang="en-US" sz="2000" dirty="0" smtClean="0"/>
              <a:t> </a:t>
            </a:r>
            <a:endParaRPr lang="en-US" altLang="zh-CN" sz="2000" b="1" dirty="0" smtClean="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57748"/>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26" name="TextBox 21"/>
          <p:cNvSpPr txBox="1">
            <a:spLocks noChangeArrowheads="1"/>
          </p:cNvSpPr>
          <p:nvPr/>
        </p:nvSpPr>
        <p:spPr bwMode="auto">
          <a:xfrm>
            <a:off x="3657600" y="2362200"/>
            <a:ext cx="2057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Script</a:t>
            </a:r>
            <a:r>
              <a:rPr lang="zh-CN" altLang="en-US" sz="2000" dirty="0" smtClean="0"/>
              <a:t> </a:t>
            </a:r>
            <a:r>
              <a:rPr lang="en-US" altLang="zh-CN" sz="2000" dirty="0" smtClean="0"/>
              <a:t>output</a:t>
            </a:r>
            <a:endParaRPr lang="en-US" altLang="zh-CN" sz="2000" b="1" dirty="0" smtClean="0"/>
          </a:p>
        </p:txBody>
      </p:sp>
    </p:spTree>
    <p:extLst>
      <p:ext uri="{BB962C8B-B14F-4D97-AF65-F5344CB8AC3E}">
        <p14:creationId xmlns:p14="http://schemas.microsoft.com/office/powerpoint/2010/main" val="7064338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cxnSp>
        <p:nvCxnSpPr>
          <p:cNvPr id="11" name="Straight Arrow Connector 10"/>
          <p:cNvCxnSpPr>
            <a:stCxn id="12" idx="1"/>
          </p:cNvCxnSpPr>
          <p:nvPr/>
        </p:nvCxnSpPr>
        <p:spPr>
          <a:xfrm flipH="1">
            <a:off x="4343400" y="5306943"/>
            <a:ext cx="1219200" cy="9414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5562600" y="4953000"/>
            <a:ext cx="2667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after the processing (</a:t>
            </a:r>
            <a:r>
              <a:rPr lang="en-US" altLang="zh-CN" sz="2000" dirty="0" err="1" smtClean="0"/>
              <a:t>ls</a:t>
            </a:r>
            <a:r>
              <a:rPr lang="en-US" altLang="zh-CN" sz="2000" dirty="0" smtClean="0"/>
              <a:t>)</a:t>
            </a:r>
            <a:endParaRPr lang="en-US" altLang="zh-CN" sz="2000" b="1" dirty="0" smtClean="0"/>
          </a:p>
        </p:txBody>
      </p:sp>
    </p:spTree>
    <p:extLst>
      <p:ext uri="{BB962C8B-B14F-4D97-AF65-F5344CB8AC3E}">
        <p14:creationId xmlns:p14="http://schemas.microsoft.com/office/powerpoint/2010/main" val="15792708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Command</a:t>
            </a:r>
            <a:endParaRPr lang="en-US" altLang="en-US" dirty="0" smtClean="0">
              <a:latin typeface="Arial Unicode MS" pitchFamily="34" charset="-128"/>
              <a:ea typeface="Arial Unicode MS" pitchFamily="34" charset="-128"/>
              <a:cs typeface="Arial Unicode MS" pitchFamily="34" charset="-128"/>
            </a:endParaRPr>
          </a:p>
        </p:txBody>
      </p:sp>
      <p:sp>
        <p:nvSpPr>
          <p:cNvPr id="13" name="TextBox 21"/>
          <p:cNvSpPr txBox="1">
            <a:spLocks noChangeArrowheads="1"/>
          </p:cNvSpPr>
          <p:nvPr/>
        </p:nvSpPr>
        <p:spPr bwMode="auto">
          <a:xfrm>
            <a:off x="152400" y="1066800"/>
            <a:ext cx="4419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r>
              <a:rPr lang="zh-CN" altLang="en-US" sz="2000" dirty="0"/>
              <a:t>:</a:t>
            </a:r>
            <a:r>
              <a:rPr lang="zh-CN" altLang="en-US" sz="2000" dirty="0" smtClean="0"/>
              <a:t> </a:t>
            </a:r>
            <a:endParaRPr lang="en-US" altLang="zh-CN" sz="2000" b="1" dirty="0" smtClean="0"/>
          </a:p>
        </p:txBody>
      </p:sp>
      <p:sp>
        <p:nvSpPr>
          <p:cNvPr id="14" name="TextBox 21"/>
          <p:cNvSpPr txBox="1">
            <a:spLocks noChangeArrowheads="1"/>
          </p:cNvSpPr>
          <p:nvPr/>
        </p:nvSpPr>
        <p:spPr bwMode="auto">
          <a:xfrm>
            <a:off x="152400" y="3352800"/>
            <a:ext cx="4648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r>
              <a:rPr lang="zh-CN" altLang="en-US" sz="2000" dirty="0" smtClean="0"/>
              <a:t>: </a:t>
            </a:r>
            <a:endParaRPr lang="en-US" altLang="zh-CN" sz="2000" b="1" dirty="0" smtClean="0"/>
          </a:p>
        </p:txBody>
      </p:sp>
      <p:pic>
        <p:nvPicPr>
          <p:cNvPr id="2" name="Picture 1"/>
          <p:cNvPicPr>
            <a:picLocks noChangeAspect="1"/>
          </p:cNvPicPr>
          <p:nvPr/>
        </p:nvPicPr>
        <p:blipFill rotWithShape="1">
          <a:blip r:embed="rId3"/>
          <a:srcRect l="24819" t="30258" r="15754" b="50797"/>
          <a:stretch/>
        </p:blipFill>
        <p:spPr>
          <a:xfrm>
            <a:off x="0" y="1524000"/>
            <a:ext cx="8796281" cy="1752600"/>
          </a:xfrm>
          <a:prstGeom prst="rect">
            <a:avLst/>
          </a:prstGeom>
        </p:spPr>
      </p:pic>
      <p:pic>
        <p:nvPicPr>
          <p:cNvPr id="5" name="Picture 4"/>
          <p:cNvPicPr>
            <a:picLocks noChangeAspect="1"/>
          </p:cNvPicPr>
          <p:nvPr/>
        </p:nvPicPr>
        <p:blipFill rotWithShape="1">
          <a:blip r:embed="rId4"/>
          <a:srcRect l="24819" t="17689" r="15754" b="56626"/>
          <a:stretch/>
        </p:blipFill>
        <p:spPr>
          <a:xfrm>
            <a:off x="11148" y="3810000"/>
            <a:ext cx="8744748" cy="2362200"/>
          </a:xfrm>
          <a:prstGeom prst="rect">
            <a:avLst/>
          </a:prstGeom>
        </p:spPr>
      </p:pic>
    </p:spTree>
    <p:extLst>
      <p:ext uri="{BB962C8B-B14F-4D97-AF65-F5344CB8AC3E}">
        <p14:creationId xmlns:p14="http://schemas.microsoft.com/office/powerpoint/2010/main" val="3401860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Output</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11"/>
          <p:cNvSpPr txBox="1">
            <a:spLocks noChangeArrowheads="1"/>
          </p:cNvSpPr>
          <p:nvPr/>
        </p:nvSpPr>
        <p:spPr bwMode="auto">
          <a:xfrm>
            <a:off x="1295400" y="3657600"/>
            <a:ext cx="3886200" cy="286232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endParaRPr lang="en-US" sz="2000" dirty="0" smtClean="0"/>
          </a:p>
          <a:p>
            <a:pPr marL="342900" indent="-342900">
              <a:buFont typeface="Arial"/>
              <a:buChar char="•"/>
            </a:pPr>
            <a:r>
              <a:rPr lang="en-US" sz="2000" dirty="0" smtClean="0"/>
              <a:t>case_1_CC_extracted.vtk</a:t>
            </a:r>
          </a:p>
          <a:p>
            <a:pPr marL="342900" indent="-342900">
              <a:buFont typeface="Arial"/>
              <a:buChar char="•"/>
            </a:pPr>
            <a:r>
              <a:rPr lang="en-US" sz="2000" dirty="0" smtClean="0"/>
              <a:t>case_</a:t>
            </a:r>
            <a:r>
              <a:rPr lang="en-US" altLang="zh-CN" sz="2000" dirty="0" smtClean="0"/>
              <a:t>2</a:t>
            </a:r>
            <a:r>
              <a:rPr lang="en-US" sz="2000" dirty="0" smtClean="0"/>
              <a:t>_CC_extracted.vtk</a:t>
            </a:r>
          </a:p>
          <a:p>
            <a:pPr marL="342900" indent="-342900">
              <a:buFont typeface="Arial"/>
              <a:buChar char="•"/>
            </a:pPr>
            <a:r>
              <a:rPr lang="en-US" sz="2000" dirty="0" smtClean="0"/>
              <a:t>case_</a:t>
            </a:r>
            <a:r>
              <a:rPr lang="en-US" altLang="zh-CN" sz="2000" dirty="0" smtClean="0"/>
              <a:t>3</a:t>
            </a:r>
            <a:r>
              <a:rPr lang="en-US" sz="2000" dirty="0" smtClean="0"/>
              <a:t>_CC_extracted.vtk</a:t>
            </a:r>
            <a:endParaRPr lang="en-US" sz="2000" dirty="0"/>
          </a:p>
          <a:p>
            <a:pPr marL="342900" indent="-342900">
              <a:buFont typeface="Arial"/>
              <a:buChar char="•"/>
            </a:pPr>
            <a:r>
              <a:rPr lang="en-US" sz="2000" dirty="0" smtClean="0"/>
              <a:t>case_</a:t>
            </a:r>
            <a:r>
              <a:rPr lang="zh-CN" altLang="zh-CN" sz="2000" dirty="0" smtClean="0"/>
              <a:t>4</a:t>
            </a:r>
            <a:r>
              <a:rPr lang="en-US" sz="2000" dirty="0" smtClean="0"/>
              <a:t>_</a:t>
            </a:r>
            <a:r>
              <a:rPr lang="en-US" sz="2000" dirty="0" err="1" smtClean="0"/>
              <a:t>CC_extracted.vtk</a:t>
            </a:r>
            <a:endParaRPr lang="en-US" sz="2000" dirty="0" smtClean="0"/>
          </a:p>
          <a:p>
            <a:pPr marL="342900" indent="-342900">
              <a:buFont typeface="Arial"/>
              <a:buChar char="•"/>
            </a:pPr>
            <a:r>
              <a:rPr lang="en-US" sz="2000" dirty="0" smtClean="0"/>
              <a:t>case_</a:t>
            </a:r>
            <a:r>
              <a:rPr lang="en-US" altLang="zh-CN" sz="2000" dirty="0" smtClean="0"/>
              <a:t>5</a:t>
            </a:r>
            <a:r>
              <a:rPr lang="en-US" sz="2000" dirty="0" smtClean="0"/>
              <a:t>_CC_extracted.vtk</a:t>
            </a:r>
          </a:p>
          <a:p>
            <a:pPr marL="342900" indent="-342900">
              <a:buFont typeface="Arial"/>
              <a:buChar char="•"/>
            </a:pPr>
            <a:endParaRPr lang="en-US" sz="2000" dirty="0"/>
          </a:p>
          <a:p>
            <a:r>
              <a:rPr lang="en-US" sz="2000" dirty="0" smtClean="0"/>
              <a:t>Fiber</a:t>
            </a:r>
            <a:r>
              <a:rPr lang="zh-CN" altLang="en-US" sz="2000" dirty="0" smtClean="0"/>
              <a:t> </a:t>
            </a:r>
            <a:r>
              <a:rPr lang="en-US" altLang="zh-CN" sz="2000" dirty="0" smtClean="0"/>
              <a:t>measurement</a:t>
            </a:r>
            <a:r>
              <a:rPr lang="zh-CN" altLang="en-US" sz="2000" dirty="0" smtClean="0"/>
              <a:t>:</a:t>
            </a:r>
            <a:endParaRPr lang="en-US" altLang="zh-CN" sz="2000" dirty="0" smtClean="0"/>
          </a:p>
          <a:p>
            <a:pPr marL="342900" indent="-342900">
              <a:buFont typeface="Arial"/>
              <a:buChar char="•"/>
            </a:pPr>
            <a:r>
              <a:rPr lang="en-US" sz="2000" dirty="0" err="1"/>
              <a:t>tractmeasurements.txt</a:t>
            </a:r>
            <a:endParaRPr lang="en-US" sz="2000" dirty="0"/>
          </a:p>
        </p:txBody>
      </p:sp>
      <p:pic>
        <p:nvPicPr>
          <p:cNvPr id="4" name="Picture 3"/>
          <p:cNvPicPr>
            <a:picLocks noChangeAspect="1"/>
          </p:cNvPicPr>
          <p:nvPr/>
        </p:nvPicPr>
        <p:blipFill rotWithShape="1">
          <a:blip r:embed="rId3"/>
          <a:srcRect l="23453" t="7306" r="16778" b="67191"/>
          <a:stretch/>
        </p:blipFill>
        <p:spPr>
          <a:xfrm>
            <a:off x="228600" y="1143000"/>
            <a:ext cx="8572088" cy="2286000"/>
          </a:xfrm>
          <a:prstGeom prst="rect">
            <a:avLst/>
          </a:prstGeom>
        </p:spPr>
      </p:pic>
    </p:spTree>
    <p:extLst>
      <p:ext uri="{BB962C8B-B14F-4D97-AF65-F5344CB8AC3E}">
        <p14:creationId xmlns:p14="http://schemas.microsoft.com/office/powerpoint/2010/main" val="12957354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38"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Selection result</a:t>
            </a: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a:stCxn id="8" idx="1"/>
          </p:cNvCxnSpPr>
          <p:nvPr/>
        </p:nvCxnSpPr>
        <p:spPr>
          <a:xfrm flipH="1">
            <a:off x="2438400" y="2414320"/>
            <a:ext cx="1600200" cy="4812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0" idx="3"/>
          </p:cNvCxnSpPr>
          <p:nvPr/>
        </p:nvCxnSpPr>
        <p:spPr>
          <a:xfrm>
            <a:off x="6134100" y="5764143"/>
            <a:ext cx="1562100" cy="4080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a:spLocks noChangeArrowheads="1"/>
          </p:cNvSpPr>
          <p:nvPr/>
        </p:nvSpPr>
        <p:spPr bwMode="auto">
          <a:xfrm>
            <a:off x="2362200" y="54102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1" name="TextBox 11"/>
          <p:cNvSpPr txBox="1">
            <a:spLocks noChangeArrowheads="1"/>
          </p:cNvSpPr>
          <p:nvPr/>
        </p:nvSpPr>
        <p:spPr bwMode="auto">
          <a:xfrm>
            <a:off x="4545560" y="36576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2" name="Straight Arrow Connector 11"/>
          <p:cNvCxnSpPr/>
          <p:nvPr/>
        </p:nvCxnSpPr>
        <p:spPr>
          <a:xfrm flipH="1">
            <a:off x="8153400" y="4038600"/>
            <a:ext cx="28575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TextBox 11"/>
          <p:cNvSpPr txBox="1">
            <a:spLocks noChangeArrowheads="1"/>
          </p:cNvSpPr>
          <p:nvPr/>
        </p:nvSpPr>
        <p:spPr bwMode="auto">
          <a:xfrm>
            <a:off x="4038600" y="1752600"/>
            <a:ext cx="3810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selected</a:t>
            </a:r>
            <a:r>
              <a:rPr lang="zh-CN" altLang="en-US" sz="2000" dirty="0" smtClean="0"/>
              <a:t> </a:t>
            </a:r>
            <a:r>
              <a:rPr lang="en-US" altLang="zh-CN" sz="2000" dirty="0" smtClean="0"/>
              <a:t>CC</a:t>
            </a:r>
            <a:r>
              <a:rPr lang="zh-CN" altLang="en-US" sz="2000" dirty="0" smtClean="0"/>
              <a:t> </a:t>
            </a:r>
            <a:r>
              <a:rPr lang="en-US" altLang="zh-CN" sz="2000" dirty="0" smtClean="0"/>
              <a:t>tracts.</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9976600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result</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case_1_extracted_CC_screenshot.png"/>
          <p:cNvPicPr>
            <a:picLocks/>
          </p:cNvPicPr>
          <p:nvPr/>
        </p:nvPicPr>
        <p:blipFill>
          <a:blip r:embed="rId3">
            <a:extLst>
              <a:ext uri="{28A0092B-C50C-407E-A947-70E740481C1C}">
                <a14:useLocalDpi xmlns:a14="http://schemas.microsoft.com/office/drawing/2010/main" val="0"/>
              </a:ext>
            </a:extLst>
          </a:blip>
          <a:stretch>
            <a:fillRect/>
          </a:stretch>
        </p:blipFill>
        <p:spPr>
          <a:xfrm>
            <a:off x="1752600" y="2057400"/>
            <a:ext cx="2743200" cy="1828800"/>
          </a:xfrm>
          <a:prstGeom prst="rect">
            <a:avLst/>
          </a:prstGeom>
        </p:spPr>
      </p:pic>
      <p:pic>
        <p:nvPicPr>
          <p:cNvPr id="5" name="Picture 4" descr="case_2_extracted_CC_screenshot.png"/>
          <p:cNvPicPr>
            <a:picLocks/>
          </p:cNvPicPr>
          <p:nvPr/>
        </p:nvPicPr>
        <p:blipFill>
          <a:blip r:embed="rId4">
            <a:extLst>
              <a:ext uri="{28A0092B-C50C-407E-A947-70E740481C1C}">
                <a14:useLocalDpi xmlns:a14="http://schemas.microsoft.com/office/drawing/2010/main" val="0"/>
              </a:ext>
            </a:extLst>
          </a:blip>
          <a:stretch>
            <a:fillRect/>
          </a:stretch>
        </p:blipFill>
        <p:spPr>
          <a:xfrm>
            <a:off x="4724400" y="2057400"/>
            <a:ext cx="2743200" cy="1828800"/>
          </a:xfrm>
          <a:prstGeom prst="rect">
            <a:avLst/>
          </a:prstGeom>
        </p:spPr>
      </p:pic>
      <p:pic>
        <p:nvPicPr>
          <p:cNvPr id="6" name="Picture 5" descr="case_3_extracted_CC_screenshot.png"/>
          <p:cNvPicPr>
            <a:picLocks/>
          </p:cNvPicPr>
          <p:nvPr/>
        </p:nvPicPr>
        <p:blipFill>
          <a:blip r:embed="rId5">
            <a:extLst>
              <a:ext uri="{28A0092B-C50C-407E-A947-70E740481C1C}">
                <a14:useLocalDpi xmlns:a14="http://schemas.microsoft.com/office/drawing/2010/main" val="0"/>
              </a:ext>
            </a:extLst>
          </a:blip>
          <a:stretch>
            <a:fillRect/>
          </a:stretch>
        </p:blipFill>
        <p:spPr>
          <a:xfrm>
            <a:off x="381000" y="4419600"/>
            <a:ext cx="2743200" cy="1828800"/>
          </a:xfrm>
          <a:prstGeom prst="rect">
            <a:avLst/>
          </a:prstGeom>
        </p:spPr>
      </p:pic>
      <p:pic>
        <p:nvPicPr>
          <p:cNvPr id="13" name="Picture 12" descr="case_4_extracted_CC_screenshot.png"/>
          <p:cNvPicPr>
            <a:picLocks/>
          </p:cNvPicPr>
          <p:nvPr/>
        </p:nvPicPr>
        <p:blipFill>
          <a:blip r:embed="rId6">
            <a:extLst>
              <a:ext uri="{28A0092B-C50C-407E-A947-70E740481C1C}">
                <a14:useLocalDpi xmlns:a14="http://schemas.microsoft.com/office/drawing/2010/main" val="0"/>
              </a:ext>
            </a:extLst>
          </a:blip>
          <a:stretch>
            <a:fillRect/>
          </a:stretch>
        </p:blipFill>
        <p:spPr>
          <a:xfrm>
            <a:off x="3276600" y="4419600"/>
            <a:ext cx="2743200" cy="1828800"/>
          </a:xfrm>
          <a:prstGeom prst="rect">
            <a:avLst/>
          </a:prstGeom>
        </p:spPr>
      </p:pic>
      <p:pic>
        <p:nvPicPr>
          <p:cNvPr id="14" name="Picture 13" descr="case_5_extracted_CC_screenshot.png"/>
          <p:cNvPicPr>
            <a:picLocks/>
          </p:cNvPicPr>
          <p:nvPr/>
        </p:nvPicPr>
        <p:blipFill>
          <a:blip r:embed="rId7">
            <a:extLst>
              <a:ext uri="{28A0092B-C50C-407E-A947-70E740481C1C}">
                <a14:useLocalDpi xmlns:a14="http://schemas.microsoft.com/office/drawing/2010/main" val="0"/>
              </a:ext>
            </a:extLst>
          </a:blip>
          <a:stretch>
            <a:fillRect/>
          </a:stretch>
        </p:blipFill>
        <p:spPr>
          <a:xfrm>
            <a:off x="6172200" y="4419600"/>
            <a:ext cx="2743200" cy="1828800"/>
          </a:xfrm>
          <a:prstGeom prst="rect">
            <a:avLst/>
          </a:prstGeom>
        </p:spPr>
      </p:pic>
      <p:sp>
        <p:nvSpPr>
          <p:cNvPr id="16" name="TextBox 11"/>
          <p:cNvSpPr txBox="1">
            <a:spLocks noChangeArrowheads="1"/>
          </p:cNvSpPr>
          <p:nvPr/>
        </p:nvSpPr>
        <p:spPr bwMode="auto">
          <a:xfrm>
            <a:off x="762000" y="1295400"/>
            <a:ext cx="5791200" cy="400110"/>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5</a:t>
            </a:r>
            <a:r>
              <a:rPr lang="zh-CN" altLang="en-US" sz="2000" dirty="0" smtClean="0"/>
              <a:t> </a:t>
            </a:r>
            <a:r>
              <a:rPr lang="en-US" altLang="zh-CN" sz="2000" dirty="0" smtClean="0"/>
              <a:t>cases.</a:t>
            </a:r>
            <a:endParaRPr lang="en-US" sz="2000" dirty="0" smtClean="0"/>
          </a:p>
        </p:txBody>
      </p:sp>
      <p:sp>
        <p:nvSpPr>
          <p:cNvPr id="17" name="TextBox 16"/>
          <p:cNvSpPr txBox="1"/>
          <p:nvPr/>
        </p:nvSpPr>
        <p:spPr>
          <a:xfrm>
            <a:off x="27432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18" name="TextBox 17"/>
          <p:cNvSpPr txBox="1"/>
          <p:nvPr/>
        </p:nvSpPr>
        <p:spPr>
          <a:xfrm>
            <a:off x="55626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19" name="TextBox 18"/>
          <p:cNvSpPr txBox="1"/>
          <p:nvPr/>
        </p:nvSpPr>
        <p:spPr>
          <a:xfrm>
            <a:off x="12192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0" name="TextBox 19"/>
          <p:cNvSpPr txBox="1"/>
          <p:nvPr/>
        </p:nvSpPr>
        <p:spPr>
          <a:xfrm>
            <a:off x="41148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1" name="TextBox 20"/>
          <p:cNvSpPr txBox="1"/>
          <p:nvPr/>
        </p:nvSpPr>
        <p:spPr>
          <a:xfrm>
            <a:off x="70866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Tree>
    <p:extLst>
      <p:ext uri="{BB962C8B-B14F-4D97-AF65-F5344CB8AC3E}">
        <p14:creationId xmlns:p14="http://schemas.microsoft.com/office/powerpoint/2010/main" val="39240157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zh-CN" dirty="0" smtClean="0">
                <a:latin typeface="Arial Unicode MS" pitchFamily="34" charset="-128"/>
                <a:ea typeface="Arial Unicode MS" pitchFamily="34" charset="-128"/>
                <a:cs typeface="Arial Unicode MS" pitchFamily="34" charset="-128"/>
              </a:rPr>
              <a:t>Measurement </a:t>
            </a:r>
            <a:r>
              <a:rPr lang="en-US" altLang="zh-CN" dirty="0">
                <a:latin typeface="Arial Unicode MS" pitchFamily="34" charset="-128"/>
                <a:ea typeface="Arial Unicode MS" pitchFamily="34" charset="-128"/>
                <a:cs typeface="Arial Unicode MS" pitchFamily="34" charset="-128"/>
              </a:rPr>
              <a:t>r</a:t>
            </a:r>
            <a:r>
              <a:rPr lang="en-US" dirty="0" smtClean="0">
                <a:latin typeface="Arial Unicode MS" pitchFamily="34" charset="-128"/>
                <a:ea typeface="Arial Unicode MS" pitchFamily="34" charset="-128"/>
                <a:cs typeface="Arial Unicode MS" pitchFamily="34" charset="-128"/>
              </a:rPr>
              <a:t>esult</a:t>
            </a:r>
            <a:r>
              <a:rPr lang="zh-CN" altLang="en-US" dirty="0" smtClean="0">
                <a:latin typeface="Arial Unicode MS" pitchFamily="34" charset="-128"/>
                <a:ea typeface="Arial Unicode MS" pitchFamily="34" charset="-128"/>
                <a:cs typeface="Arial Unicode MS" pitchFamily="34" charset="-128"/>
              </a:rPr>
              <a:t> </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533400" y="1447800"/>
            <a:ext cx="6781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 txt </a:t>
            </a:r>
            <a:r>
              <a:rPr lang="en-US" altLang="zh-CN" sz="2000" dirty="0" smtClean="0">
                <a:cs typeface="Arial" pitchFamily="34" charset="0"/>
              </a:rPr>
              <a:t>file (</a:t>
            </a:r>
            <a:r>
              <a:rPr lang="en-US" sz="2000" dirty="0" err="1" smtClean="0"/>
              <a:t>tractmeasurements.txt</a:t>
            </a:r>
            <a:r>
              <a:rPr lang="en-US" altLang="zh-CN" sz="2000" dirty="0" smtClean="0">
                <a:cs typeface="Arial" pitchFamily="34" charset="0"/>
              </a:rPr>
              <a:t>)</a:t>
            </a:r>
            <a:r>
              <a:rPr lang="zh-CN" altLang="en-US" sz="2000" dirty="0" smtClean="0">
                <a:cs typeface="Arial" pitchFamily="34" charset="0"/>
              </a:rPr>
              <a:t> </a:t>
            </a:r>
            <a:r>
              <a:rPr lang="en-US" altLang="zh-CN" sz="2000" dirty="0" smtClean="0">
                <a:cs typeface="Arial" pitchFamily="34" charset="0"/>
              </a:rPr>
              <a:t>lists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 of all fiber tracts, including the whole brain tractography and CC fiber bundles.</a:t>
            </a:r>
            <a:endParaRPr lang="en-US" altLang="zh-CN" sz="2000" b="1" dirty="0">
              <a:cs typeface="Arial" pitchFamily="34" charset="0"/>
            </a:endParaRPr>
          </a:p>
        </p:txBody>
      </p:sp>
      <p:pic>
        <p:nvPicPr>
          <p:cNvPr id="3" name="Picture 2"/>
          <p:cNvPicPr>
            <a:picLocks noChangeAspect="1"/>
          </p:cNvPicPr>
          <p:nvPr/>
        </p:nvPicPr>
        <p:blipFill>
          <a:blip r:embed="rId3"/>
          <a:stretch>
            <a:fillRect/>
          </a:stretch>
        </p:blipFill>
        <p:spPr>
          <a:xfrm>
            <a:off x="19389" y="3048000"/>
            <a:ext cx="9144000" cy="1535373"/>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calculate fiber 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smtClean="0">
                <a:latin typeface="Arial Unicode MS" pitchFamily="34" charset="-128"/>
                <a:ea typeface="Arial Unicode MS" pitchFamily="34" charset="-128"/>
                <a:cs typeface="Arial Unicode MS" pitchFamily="34" charset="-128"/>
              </a:rPr>
              <a:t> </a:t>
            </a:r>
            <a:r>
              <a:rPr lang="en-US" altLang="zh-CN" smtClean="0">
                <a:latin typeface="Arial Unicode MS" pitchFamily="34" charset="-128"/>
                <a:ea typeface="Arial Unicode MS" pitchFamily="34" charset="-128"/>
                <a:cs typeface="Arial Unicode MS" pitchFamily="34" charset="-128"/>
              </a:rPr>
              <a:t>command </a:t>
            </a:r>
            <a:r>
              <a:rPr lang="en-US" altLang="zh-CN" dirty="0" smtClean="0">
                <a:latin typeface="Arial Unicode MS" pitchFamily="34" charset="-128"/>
                <a:ea typeface="Arial Unicode MS" pitchFamily="34" charset="-128"/>
                <a:cs typeface="Arial Unicode MS" pitchFamily="34" charset="-128"/>
              </a:rPr>
              <a:t>line interface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(CLI)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mode.</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2765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 the CLI mode.</a:t>
            </a:r>
            <a:endParaRPr lang="en-US" dirty="0" smtClean="0">
              <a:latin typeface="Arial Unicode MS" pitchFamily="34" charset="-128"/>
              <a:ea typeface="Arial Unicode MS" pitchFamily="34" charset="-128"/>
              <a:cs typeface="Arial Unicode MS" pitchFamily="34" charset="-128"/>
            </a:endParaRPr>
          </a:p>
        </p:txBody>
      </p:sp>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12" name="Picture 11"/>
          <p:cNvPicPr>
            <a:picLocks noChangeAspect="1"/>
          </p:cNvPicPr>
          <p:nvPr/>
        </p:nvPicPr>
        <p:blipFill>
          <a:blip r:embed="rId2"/>
          <a:stretch>
            <a:fillRect/>
          </a:stretch>
        </p:blipFill>
        <p:spPr>
          <a:xfrm>
            <a:off x="76200" y="1295400"/>
            <a:ext cx="2667000" cy="2554671"/>
          </a:xfrm>
          <a:prstGeom prst="rect">
            <a:avLst/>
          </a:prstGeom>
          <a:ln>
            <a:solidFill>
              <a:schemeClr val="bg2"/>
            </a:solidFill>
          </a:ln>
        </p:spPr>
      </p:pic>
      <p:pic>
        <p:nvPicPr>
          <p:cNvPr id="2" name="Picture 1"/>
          <p:cNvPicPr>
            <a:picLocks noChangeAspect="1"/>
          </p:cNvPicPr>
          <p:nvPr/>
        </p:nvPicPr>
        <p:blipFill>
          <a:blip r:embed="rId3"/>
          <a:stretch>
            <a:fillRect/>
          </a:stretch>
        </p:blipFill>
        <p:spPr>
          <a:xfrm>
            <a:off x="1219200" y="3276600"/>
            <a:ext cx="2685384"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0" y="4876800"/>
            <a:ext cx="9144000" cy="1535373"/>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a:solidFill>
                  <a:srgbClr val="000000"/>
                </a:solidFill>
                <a:latin typeface="Arial" charset="0"/>
              </a:rPr>
              <a:t>The University of Sydney, APA/IPRS/ARC </a:t>
            </a:r>
          </a:p>
          <a:p>
            <a:pPr eaLnBrk="1" hangingPunct="1">
              <a:spcBef>
                <a:spcPts val="700"/>
              </a:spcBef>
            </a:pPr>
            <a:r>
              <a:rPr lang="en-US" sz="2000" dirty="0">
                <a:solidFill>
                  <a:srgbClr val="000000"/>
                </a:solidFill>
                <a:latin typeface="Arial" charset="0"/>
              </a:rPr>
              <a:t>International Postgraduate Research 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a:solidFill>
                  <a:srgbClr val="000000"/>
                </a:solidFill>
                <a:latin typeface="Arial" charset="0"/>
              </a:rPr>
              <a:t>Australian Research Council</a:t>
            </a:r>
            <a:endParaRPr lang="en-US" sz="2000" b="1" dirty="0">
              <a:solidFill>
                <a:srgbClr val="000000"/>
              </a:solidFill>
              <a:latin typeface="Arial" charset="0"/>
            </a:endParaRPr>
          </a:p>
          <a:p>
            <a:pPr eaLnBrk="1" hangingPunct="1">
              <a:spcBef>
                <a:spcPts val="700"/>
              </a:spcBef>
            </a:pP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altLang="zh-CN" dirty="0">
                <a:latin typeface="Arial Unicode MS" pitchFamily="34" charset="-128"/>
                <a:ea typeface="Arial Unicode MS" pitchFamily="34" charset="-128"/>
                <a:cs typeface="Arial Unicode MS" pitchFamily="34" charset="-128"/>
              </a:rPr>
              <a:t>CLI</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CLI is </a:t>
            </a:r>
            <a:r>
              <a:rPr lang="en-US" dirty="0">
                <a:latin typeface="Arial Unicode MS" pitchFamily="34" charset="-128"/>
                <a:ea typeface="Arial Unicode MS" pitchFamily="34" charset="-128"/>
                <a:cs typeface="Arial Unicode MS" pitchFamily="34" charset="-128"/>
              </a:rPr>
              <a:t>standalone </a:t>
            </a:r>
            <a:r>
              <a:rPr lang="en-US" dirty="0" smtClean="0">
                <a:latin typeface="Arial Unicode MS" pitchFamily="34" charset="-128"/>
                <a:ea typeface="Arial Unicode MS" pitchFamily="34" charset="-128"/>
                <a:cs typeface="Arial Unicode MS" pitchFamily="34" charset="-128"/>
              </a:rPr>
              <a:t>executable </a:t>
            </a:r>
            <a:r>
              <a:rPr lang="en-US" dirty="0">
                <a:latin typeface="Arial Unicode MS" pitchFamily="34" charset="-128"/>
                <a:ea typeface="Arial Unicode MS" pitchFamily="34" charset="-128"/>
                <a:cs typeface="Arial Unicode MS" pitchFamily="34" charset="-128"/>
              </a:rPr>
              <a:t>with a limited input/output arguments complexity (simple argument types, no user </a:t>
            </a:r>
            <a:r>
              <a:rPr lang="en-US" dirty="0" smtClean="0">
                <a:latin typeface="Arial Unicode MS" pitchFamily="34" charset="-128"/>
                <a:ea typeface="Arial Unicode MS" pitchFamily="34" charset="-128"/>
                <a:cs typeface="Arial Unicode MS" pitchFamily="34" charset="-128"/>
              </a:rPr>
              <a:t>interactions)</a:t>
            </a:r>
            <a:r>
              <a:rPr lang="en-US" dirty="0">
                <a:latin typeface="Arial Unicode MS" pitchFamily="34" charset="-128"/>
                <a:ea typeface="Arial Unicode MS" pitchFamily="34" charset="-128"/>
                <a:cs typeface="Arial Unicode MS" pitchFamily="34" charset="-128"/>
              </a:rPr>
              <a:t>. </a:t>
            </a:r>
            <a:endParaRPr lang="en-US" dirty="0" smtClean="0">
              <a:latin typeface="Arial Unicode MS" pitchFamily="34" charset="-128"/>
              <a:ea typeface="Arial Unicode MS" pitchFamily="34" charset="-128"/>
              <a:cs typeface="Arial Unicode MS" pitchFamily="34" charset="-128"/>
            </a:endParaRPr>
          </a:p>
          <a:p>
            <a:pPr eaLnBrk="1" hangingPunct="1">
              <a:lnSpc>
                <a:spcPct val="90000"/>
              </a:lnSpc>
            </a:pPr>
            <a:endParaRPr lang="en-US" dirty="0">
              <a:latin typeface="Arial Unicode MS" pitchFamily="34" charset="-128"/>
              <a:ea typeface="Arial Unicode MS" pitchFamily="34" charset="-128"/>
              <a:cs typeface="Arial Unicode MS" pitchFamily="34" charset="-128"/>
            </a:endParaRPr>
          </a:p>
          <a:p>
            <a:pPr eaLnBrk="1" hangingPunct="1">
              <a:lnSpc>
                <a:spcPct val="90000"/>
              </a:lnSpc>
            </a:pPr>
            <a:r>
              <a:rPr lang="en-US" dirty="0" smtClean="0">
                <a:latin typeface="Arial Unicode MS" pitchFamily="34" charset="-128"/>
                <a:ea typeface="Arial Unicode MS" pitchFamily="34" charset="-128"/>
                <a:cs typeface="Arial Unicode MS" pitchFamily="34" charset="-128"/>
              </a:rPr>
              <a:t>Applying CLI can be efficient when there are a large amount of data to process, for example of conducting patient</a:t>
            </a:r>
            <a:r>
              <a:rPr lang="zh-CN" altLang="en-US" dirty="0" smtClean="0">
                <a:latin typeface="Arial Unicode MS" pitchFamily="34" charset="-128"/>
                <a:ea typeface="Arial Unicode MS" pitchFamily="34" charset="-128"/>
                <a:cs typeface="Arial Unicode MS" pitchFamily="34" charset="-128"/>
              </a:rPr>
              <a:t>/</a:t>
            </a:r>
            <a:r>
              <a:rPr lang="en-US" altLang="zh-CN" dirty="0" smtClean="0">
                <a:latin typeface="Arial Unicode MS" pitchFamily="34" charset="-128"/>
                <a:ea typeface="Arial Unicode MS" pitchFamily="34" charset="-128"/>
                <a:cs typeface="Arial Unicode MS" pitchFamily="34" charset="-128"/>
              </a:rPr>
              <a:t>control</a:t>
            </a:r>
            <a:r>
              <a:rPr lang="zh-CN" alt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group study.</a:t>
            </a:r>
            <a:endParaRPr lang="en-US"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888435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sz="2800" dirty="0" smtClean="0">
                <a:latin typeface="Arial Unicode MS" pitchFamily="34" charset="-128"/>
                <a:ea typeface="Arial Unicode MS" pitchFamily="34" charset="-128"/>
                <a:cs typeface="Arial Unicode MS" pitchFamily="34" charset="-128"/>
              </a:rPr>
              <a:t>This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follow-up</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of</a:t>
            </a:r>
            <a:r>
              <a:rPr lang="zh-CN" altLang="en-US" sz="2800" dirty="0" smtClean="0">
                <a:latin typeface="Arial Unicode MS" pitchFamily="34" charset="-128"/>
                <a:ea typeface="Arial Unicode MS" pitchFamily="34" charset="-128"/>
                <a:cs typeface="Arial Unicode MS" pitchFamily="34" charset="-128"/>
              </a:rPr>
              <a:t>: </a:t>
            </a:r>
            <a:endParaRPr lang="en-US" altLang="zh-CN" sz="28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Diffusion </a:t>
            </a:r>
            <a:r>
              <a:rPr lang="en-US" altLang="zh-CN" sz="2400" dirty="0">
                <a:latin typeface="Arial Unicode MS" pitchFamily="34" charset="-128"/>
                <a:ea typeface="Arial Unicode MS" pitchFamily="34" charset="-128"/>
                <a:cs typeface="Arial Unicode MS" pitchFamily="34" charset="-128"/>
              </a:rPr>
              <a:t>MRI analysis</a:t>
            </a:r>
            <a:br>
              <a:rPr lang="en-US" altLang="zh-CN" sz="2400" dirty="0">
                <a:latin typeface="Arial Unicode MS" pitchFamily="34" charset="-128"/>
                <a:ea typeface="Arial Unicode MS" pitchFamily="34" charset="-128"/>
                <a:cs typeface="Arial Unicode MS" pitchFamily="34" charset="-128"/>
              </a:rPr>
            </a:br>
            <a:r>
              <a:rPr lang="en-US" altLang="zh-CN" sz="2400" u="sng" dirty="0">
                <a:solidFill>
                  <a:srgbClr val="0000FF"/>
                </a:solidFill>
                <a:latin typeface="Arial Unicode MS" pitchFamily="34" charset="-128"/>
                <a:ea typeface="Arial Unicode MS" pitchFamily="34" charset="-128"/>
                <a:cs typeface="Arial Unicode MS" pitchFamily="34" charset="-128"/>
              </a:rPr>
              <a:t>http://</a:t>
            </a:r>
            <a:r>
              <a:rPr lang="en-US" altLang="zh-CN" sz="2400" u="sng" dirty="0" err="1">
                <a:solidFill>
                  <a:srgbClr val="0000FF"/>
                </a:solidFill>
                <a:latin typeface="Arial Unicode MS" pitchFamily="34" charset="-128"/>
                <a:ea typeface="Arial Unicode MS" pitchFamily="34" charset="-128"/>
                <a:cs typeface="Arial Unicode MS" pitchFamily="34" charset="-128"/>
              </a:rPr>
              <a:t>dmri.slicer.org</a:t>
            </a:r>
            <a:r>
              <a:rPr lang="en-US" altLang="zh-CN" sz="2400" u="sng" dirty="0">
                <a:solidFill>
                  <a:srgbClr val="0000FF"/>
                </a:solidFill>
                <a:latin typeface="Arial Unicode MS" pitchFamily="34" charset="-128"/>
                <a:ea typeface="Arial Unicode MS" pitchFamily="34" charset="-128"/>
                <a:cs typeface="Arial Unicode MS" pitchFamily="34" charset="-128"/>
              </a:rPr>
              <a:t>/docs/tutorials/</a:t>
            </a:r>
            <a:r>
              <a:rPr lang="en-US" altLang="zh-CN" sz="2400" u="sng" dirty="0" err="1">
                <a:solidFill>
                  <a:srgbClr val="0000FF"/>
                </a:solidFill>
                <a:latin typeface="Arial Unicode MS" pitchFamily="34" charset="-128"/>
                <a:ea typeface="Arial Unicode MS" pitchFamily="34" charset="-128"/>
                <a:cs typeface="Arial Unicode MS" pitchFamily="34" charset="-128"/>
              </a:rPr>
              <a:t>DiffusionMRIanalysis.pdf</a:t>
            </a:r>
            <a:endParaRPr lang="en-US" altLang="zh-CN" sz="2400" u="sng" dirty="0">
              <a:solidFill>
                <a:srgbClr val="0000FF"/>
              </a:solidFill>
              <a:latin typeface="Arial Unicode MS" pitchFamily="34" charset="-128"/>
              <a:ea typeface="Arial Unicode MS" pitchFamily="34" charset="-128"/>
              <a:cs typeface="Arial Unicode MS" pitchFamily="34" charset="-128"/>
            </a:endParaRPr>
          </a:p>
          <a:p>
            <a:pPr marL="914400" lvl="2" indent="0" eaLnBrk="1" hangingPunct="1">
              <a:buNone/>
            </a:pPr>
            <a:endParaRPr lang="en-US" altLang="zh-CN" sz="20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Fiber </a:t>
            </a:r>
            <a:r>
              <a:rPr lang="en-US" altLang="zh-CN" sz="2400" dirty="0">
                <a:latin typeface="Arial Unicode MS" pitchFamily="34" charset="-128"/>
                <a:ea typeface="Arial Unicode MS" pitchFamily="34" charset="-128"/>
                <a:cs typeface="Arial Unicode MS" pitchFamily="34" charset="-128"/>
              </a:rPr>
              <a:t>Bundle Selection and Scalar </a:t>
            </a:r>
            <a:r>
              <a:rPr lang="en-US" altLang="zh-CN" sz="2400" dirty="0" err="1" smtClean="0">
                <a:latin typeface="Arial Unicode MS" pitchFamily="34" charset="-128"/>
                <a:ea typeface="Arial Unicode MS" pitchFamily="34" charset="-128"/>
                <a:cs typeface="Arial Unicode MS" pitchFamily="34" charset="-128"/>
              </a:rPr>
              <a:t>Measurements</a:t>
            </a:r>
            <a:r>
              <a:rPr lang="en-US" altLang="zh-CN" sz="2400" u="sng" dirty="0" err="1" smtClean="0">
                <a:solidFill>
                  <a:srgbClr val="0000FF"/>
                </a:solidFill>
                <a:latin typeface="Arial Unicode MS" pitchFamily="34" charset="-128"/>
                <a:ea typeface="Arial Unicode MS" pitchFamily="34" charset="-128"/>
                <a:cs typeface="Arial Unicode MS" pitchFamily="34" charset="-128"/>
                <a:hlinkClick r:id="rId3"/>
              </a:rPr>
              <a:t>http</a:t>
            </a:r>
            <a:r>
              <a:rPr lang="en-US" altLang="zh-CN" sz="2400" u="sng" dirty="0">
                <a:solidFill>
                  <a:srgbClr val="0000FF"/>
                </a:solidFill>
                <a:latin typeface="Arial Unicode MS" pitchFamily="34" charset="-128"/>
                <a:ea typeface="Arial Unicode MS" pitchFamily="34" charset="-128"/>
                <a:cs typeface="Arial Unicode MS" pitchFamily="34" charset="-128"/>
                <a:hlinkClick r:id="rId3"/>
              </a:rPr>
              <a:t>://dmri.slicer.org/docs/tutorials/</a:t>
            </a:r>
            <a:r>
              <a:rPr lang="en-US" altLang="zh-CN" sz="2400" u="sng" dirty="0" smtClean="0">
                <a:solidFill>
                  <a:srgbClr val="0000FF"/>
                </a:solidFill>
                <a:latin typeface="Arial Unicode MS" pitchFamily="34" charset="-128"/>
                <a:ea typeface="Arial Unicode MS" pitchFamily="34" charset="-128"/>
                <a:cs typeface="Arial Unicode MS" pitchFamily="34" charset="-128"/>
                <a:hlinkClick r:id="rId3"/>
              </a:rPr>
              <a:t>FiberBundleSelectionAndScalarMeasurement.pdf</a:t>
            </a:r>
            <a:endParaRPr lang="en-US" altLang="zh-CN" sz="2400" u="sng" dirty="0" smtClean="0">
              <a:solidFill>
                <a:srgbClr val="0000FF"/>
              </a:solidFill>
              <a:latin typeface="Arial Unicode MS" pitchFamily="34" charset="-128"/>
              <a:ea typeface="Arial Unicode MS" pitchFamily="34" charset="-128"/>
              <a:cs typeface="Arial Unicode MS" pitchFamily="34" charset="-128"/>
            </a:endParaRPr>
          </a:p>
          <a:p>
            <a:pPr lvl="1" eaLnBrk="1" hangingPunct="1"/>
            <a:endParaRPr lang="en-US" altLang="zh-CN" sz="2400" dirty="0" smtClean="0">
              <a:latin typeface="Arial Unicode MS" pitchFamily="34" charset="-128"/>
              <a:ea typeface="Arial Unicode MS" pitchFamily="34" charset="-128"/>
              <a:cs typeface="Arial Unicode MS" pitchFamily="34" charset="-128"/>
            </a:endParaRPr>
          </a:p>
          <a:p>
            <a:pPr eaLnBrk="1" hangingPunct="1"/>
            <a:r>
              <a:rPr lang="en-US" altLang="zh-CN" sz="2800" dirty="0" smtClean="0">
                <a:latin typeface="Arial Unicode MS" pitchFamily="34" charset="-128"/>
                <a:ea typeface="Arial Unicode MS" pitchFamily="34" charset="-128"/>
                <a:cs typeface="Arial Unicode MS" pitchFamily="34" charset="-128"/>
              </a:rPr>
              <a:t>Please</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go</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through</a:t>
            </a:r>
            <a:r>
              <a:rPr lang="zh-CN" altLang="zh-CN" sz="2800" dirty="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them</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ahead.</a:t>
            </a:r>
            <a:endParaRPr lang="en-US" altLang="zh-CN" sz="1600" u="sng" dirty="0" smtClean="0">
              <a:solidFill>
                <a:srgbClr val="0000FF"/>
              </a:solidFill>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2286000"/>
            <a:ext cx="8153400" cy="2339102"/>
          </a:xfrm>
          <a:prstGeom prst="rect">
            <a:avLst/>
          </a:prstGeom>
        </p:spPr>
        <p:txBody>
          <a:bodyPr wrap="square">
            <a:spAutoFit/>
          </a:bodyPr>
          <a:lstStyle/>
          <a:p>
            <a:pPr marL="0" indent="0" eaLnBrk="1" fontAlgn="auto" hangingPunct="1">
              <a:spcAft>
                <a:spcPts val="0"/>
              </a:spcAft>
              <a:buNone/>
              <a:defRPr/>
            </a:pPr>
            <a:r>
              <a:rPr lang="en-US" sz="2600" dirty="0">
                <a:latin typeface="Arial Unicode MS" pitchFamily="34" charset="-128"/>
                <a:ea typeface="Arial Unicode MS" pitchFamily="34" charset="-128"/>
                <a:cs typeface="Arial Unicode MS" pitchFamily="34" charset="-128"/>
              </a:rPr>
              <a:t>The tutorial uses the 3D Slicer</a:t>
            </a:r>
            <a:r>
              <a:rPr lang="zh-CN" altLang="en-US" sz="2600" dirty="0">
                <a:latin typeface="Arial Unicode MS" pitchFamily="34" charset="-128"/>
                <a:ea typeface="Arial Unicode MS" pitchFamily="34" charset="-128"/>
                <a:cs typeface="Arial Unicode MS" pitchFamily="34" charset="-128"/>
              </a:rPr>
              <a:t> </a:t>
            </a:r>
            <a:r>
              <a:rPr lang="en-US" altLang="zh-CN" sz="2600" dirty="0">
                <a:latin typeface="Arial Unicode MS" pitchFamily="34" charset="-128"/>
                <a:ea typeface="Arial Unicode MS" pitchFamily="34" charset="-128"/>
                <a:cs typeface="Arial Unicode MS" pitchFamily="34" charset="-128"/>
              </a:rPr>
              <a:t>(Version</a:t>
            </a:r>
            <a:r>
              <a:rPr lang="zh-CN" altLang="en-US" sz="2600" dirty="0">
                <a:latin typeface="Arial Unicode MS" pitchFamily="34" charset="-128"/>
                <a:ea typeface="Arial Unicode MS" pitchFamily="34" charset="-128"/>
                <a:cs typeface="Arial Unicode MS" pitchFamily="34" charset="-128"/>
              </a:rPr>
              <a:t> </a:t>
            </a:r>
            <a:r>
              <a:rPr lang="pl-PL" sz="2600" dirty="0"/>
              <a:t>4.</a:t>
            </a:r>
            <a:r>
              <a:rPr lang="en-US" altLang="zh-CN" sz="2600" dirty="0"/>
              <a:t>8.1, revision 26813, Stable Release</a:t>
            </a:r>
            <a:r>
              <a:rPr lang="en-US" altLang="zh-CN" sz="2600" dirty="0">
                <a:latin typeface="Arial Unicode MS" pitchFamily="34" charset="-128"/>
                <a:ea typeface="Arial Unicode MS" pitchFamily="34" charset="-128"/>
                <a:cs typeface="Arial Unicode MS" pitchFamily="34" charset="-128"/>
              </a:rPr>
              <a:t>)</a:t>
            </a:r>
            <a:r>
              <a:rPr lang="zh-CN" altLang="en-US" sz="2600" dirty="0">
                <a:latin typeface="Arial Unicode MS" pitchFamily="34" charset="-128"/>
                <a:ea typeface="Arial Unicode MS" pitchFamily="34" charset="-128"/>
                <a:cs typeface="Arial Unicode MS" pitchFamily="34" charset="-128"/>
              </a:rPr>
              <a:t> </a:t>
            </a:r>
            <a:r>
              <a:rPr lang="en-US" sz="2600" dirty="0">
                <a:latin typeface="Arial Unicode MS" pitchFamily="34" charset="-128"/>
                <a:ea typeface="Arial Unicode MS" pitchFamily="34" charset="-128"/>
                <a:cs typeface="Arial Unicode MS" pitchFamily="34" charset="-128"/>
              </a:rPr>
              <a:t>software available at</a:t>
            </a:r>
            <a:r>
              <a:rPr lang="en-US" sz="2600" dirty="0" smtClean="0">
                <a:latin typeface="Arial Unicode MS" pitchFamily="34" charset="-128"/>
                <a:ea typeface="Arial Unicode MS" pitchFamily="34" charset="-128"/>
                <a:cs typeface="Arial Unicode MS" pitchFamily="34" charset="-128"/>
              </a:rPr>
              <a:t>:</a:t>
            </a:r>
          </a:p>
          <a:p>
            <a:pPr marL="0" indent="0" algn="ctr" eaLnBrk="1" fontAlgn="auto" hangingPunct="1">
              <a:spcAft>
                <a:spcPts val="0"/>
              </a:spcAft>
              <a:buNone/>
              <a:defRPr/>
            </a:pPr>
            <a:endParaRPr lang="en-US" sz="2600" dirty="0">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r>
              <a:rPr lang="pl-PL" sz="2600" u="sng" dirty="0">
                <a:solidFill>
                  <a:srgbClr val="0000FF"/>
                </a:solidFill>
                <a:latin typeface="Arial Unicode MS" pitchFamily="34" charset="-128"/>
                <a:ea typeface="Arial Unicode MS" pitchFamily="34" charset="-128"/>
                <a:cs typeface="Arial Unicode MS" pitchFamily="34" charset="-128"/>
                <a:hlinkClick r:id="rId2"/>
              </a:rPr>
              <a:t>http://</a:t>
            </a:r>
            <a:r>
              <a:rPr lang="pl-PL" sz="2600" u="sng" dirty="0" smtClean="0">
                <a:solidFill>
                  <a:srgbClr val="0000FF"/>
                </a:solidFill>
                <a:latin typeface="Arial Unicode MS" pitchFamily="34" charset="-128"/>
                <a:ea typeface="Arial Unicode MS" pitchFamily="34" charset="-128"/>
                <a:cs typeface="Arial Unicode MS" pitchFamily="34" charset="-128"/>
                <a:hlinkClick r:id="rId2"/>
              </a:rPr>
              <a:t>download.slicer.org</a:t>
            </a:r>
            <a:endParaRPr lang="pl-PL" sz="26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28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1400" u="sng" dirty="0" smtClean="0">
              <a:solidFill>
                <a:srgbClr val="0000FF"/>
              </a:solidFill>
              <a:latin typeface="Arial Unicode MS" pitchFamily="34" charset="-128"/>
              <a:ea typeface="Arial Unicode MS" pitchFamily="34" charset="-128"/>
              <a:cs typeface="Arial Unicode MS" pitchFamily="34" charset="-128"/>
            </a:endParaRPr>
          </a:p>
        </p:txBody>
      </p:sp>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3D Slicer</a:t>
            </a:r>
          </a:p>
        </p:txBody>
      </p:sp>
      <p:sp>
        <p:nvSpPr>
          <p:cNvPr id="11268" name="Rectangle 6"/>
          <p:cNvSpPr txBox="1">
            <a:spLocks noChangeArrowheads="1"/>
          </p:cNvSpPr>
          <p:nvPr/>
        </p:nvSpPr>
        <p:spPr bwMode="auto">
          <a:xfrm>
            <a:off x="568325" y="5688013"/>
            <a:ext cx="83248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extLst>
      <p:ext uri="{BB962C8B-B14F-4D97-AF65-F5344CB8AC3E}">
        <p14:creationId xmlns:p14="http://schemas.microsoft.com/office/powerpoint/2010/main" val="196694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Unicode MS" pitchFamily="34" charset="-128"/>
                <a:ea typeface="Arial Unicode MS" pitchFamily="34" charset="-128"/>
                <a:cs typeface="Arial Unicode MS" pitchFamily="34" charset="-128"/>
              </a:rPr>
              <a:t>SlicerDMRI</a:t>
            </a:r>
            <a:endParaRPr lang="en-US" dirty="0"/>
          </a:p>
        </p:txBody>
      </p:sp>
      <p:sp>
        <p:nvSpPr>
          <p:cNvPr id="7" name="Content Placeholder 2"/>
          <p:cNvSpPr>
            <a:spLocks noGrp="1"/>
          </p:cNvSpPr>
          <p:nvPr>
            <p:ph idx="1"/>
          </p:nvPr>
        </p:nvSpPr>
        <p:spPr>
          <a:xfrm>
            <a:off x="371328" y="4724400"/>
            <a:ext cx="8762999" cy="1500982"/>
          </a:xfrm>
        </p:spPr>
        <p:txBody>
          <a:bodyPr/>
          <a:lstStyle/>
          <a:p>
            <a:pPr eaLnBrk="1" hangingPunct="1"/>
            <a:r>
              <a:rPr lang="en-US" sz="2400" dirty="0" smtClean="0">
                <a:latin typeface="Arial Unicode MS" pitchFamily="34" charset="-128"/>
                <a:ea typeface="Arial Unicode MS" pitchFamily="34" charset="-128"/>
                <a:cs typeface="Arial Unicode MS" pitchFamily="34" charset="-128"/>
              </a:rPr>
              <a:t>Follow the</a:t>
            </a:r>
            <a:r>
              <a:rPr lang="en-US" altLang="zh-CN" sz="2400" dirty="0" smtClean="0">
                <a:latin typeface="Arial Unicode MS" pitchFamily="34" charset="-128"/>
                <a:ea typeface="Arial Unicode MS" pitchFamily="34" charset="-128"/>
                <a:cs typeface="Arial Unicode MS" pitchFamily="34" charset="-128"/>
              </a:rPr>
              <a:t> </a:t>
            </a:r>
            <a:r>
              <a:rPr lang="en-US" altLang="zh-CN" sz="2400" dirty="0">
                <a:latin typeface="Arial Unicode MS" pitchFamily="34" charset="-128"/>
                <a:ea typeface="Arial Unicode MS" pitchFamily="34" charset="-128"/>
                <a:cs typeface="Arial Unicode MS" pitchFamily="34" charset="-128"/>
              </a:rPr>
              <a:t>“Diffusion MRI </a:t>
            </a:r>
            <a:r>
              <a:rPr lang="en-US" altLang="zh-CN" sz="2400" dirty="0" smtClean="0">
                <a:latin typeface="Arial Unicode MS" pitchFamily="34" charset="-128"/>
                <a:ea typeface="Arial Unicode MS" pitchFamily="34" charset="-128"/>
                <a:cs typeface="Arial Unicode MS" pitchFamily="34" charset="-128"/>
              </a:rPr>
              <a:t>Analysis” to install </a:t>
            </a:r>
            <a:r>
              <a:rPr lang="en-US" altLang="zh-CN" sz="2400" dirty="0" err="1" smtClean="0">
                <a:latin typeface="Arial Unicode MS" pitchFamily="34" charset="-128"/>
                <a:ea typeface="Arial Unicode MS" pitchFamily="34" charset="-128"/>
                <a:cs typeface="Arial Unicode MS" pitchFamily="34" charset="-128"/>
              </a:rPr>
              <a:t>SlicerDMRI</a:t>
            </a:r>
            <a:r>
              <a:rPr lang="zh-CN" altLang="en-US" sz="2400" dirty="0" smtClean="0">
                <a:latin typeface="Arial Unicode MS" pitchFamily="34" charset="-128"/>
                <a:ea typeface="Arial Unicode MS" pitchFamily="34" charset="-128"/>
                <a:cs typeface="Arial Unicode MS" pitchFamily="34" charset="-128"/>
              </a:rPr>
              <a:t> </a:t>
            </a:r>
            <a:r>
              <a:rPr lang="zh-CN" altLang="zh-CN" sz="2400" dirty="0" smtClean="0">
                <a:latin typeface="Arial Unicode MS" pitchFamily="34" charset="-128"/>
                <a:ea typeface="Arial Unicode MS" pitchFamily="34" charset="-128"/>
                <a:cs typeface="Arial Unicode MS" pitchFamily="34" charset="-128"/>
              </a:rPr>
              <a:t>:</a:t>
            </a:r>
            <a:r>
              <a:rPr lang="zh-CN" altLang="en-US" sz="2400" dirty="0" smtClean="0">
                <a:latin typeface="Arial Unicode MS" pitchFamily="34" charset="-128"/>
                <a:ea typeface="Arial Unicode MS" pitchFamily="34" charset="-128"/>
                <a:cs typeface="Arial Unicode MS" pitchFamily="34" charset="-128"/>
              </a:rPr>
              <a:t> </a:t>
            </a:r>
            <a:endParaRPr lang="en-US" altLang="zh-CN" sz="2400"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4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http://</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dmri.slicer.org</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/docs/tutorials/</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DiffusionMRIanalysis.pdf</a:t>
            </a:r>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sz="2400" dirty="0" smtClean="0">
              <a:latin typeface="Arial Unicode MS" pitchFamily="34" charset="-128"/>
              <a:ea typeface="Arial Unicode MS" pitchFamily="34" charset="-128"/>
              <a:cs typeface="Arial Unicode MS" pitchFamily="34" charset="-128"/>
            </a:endParaRPr>
          </a:p>
        </p:txBody>
      </p:sp>
      <p:sp>
        <p:nvSpPr>
          <p:cNvPr id="5" name="Content Placeholder 2"/>
          <p:cNvSpPr txBox="1">
            <a:spLocks/>
          </p:cNvSpPr>
          <p:nvPr/>
        </p:nvSpPr>
        <p:spPr bwMode="auto">
          <a:xfrm>
            <a:off x="609600" y="1600200"/>
            <a:ext cx="82835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pitchFamily="34" charset="0"/>
              <a:buNone/>
              <a:defRPr/>
            </a:pPr>
            <a:r>
              <a:rPr lang="en-US" dirty="0" smtClean="0"/>
              <a:t>An open-source project to improve and extend diffusion magnetic resonance imaging software in 3D Slicer:</a:t>
            </a:r>
          </a:p>
          <a:p>
            <a:pPr marL="0" indent="0" algn="ctr" eaLnBrk="1" fontAlgn="auto" hangingPunct="1">
              <a:spcAft>
                <a:spcPts val="0"/>
              </a:spcAft>
              <a:buFont typeface="Arial" pitchFamily="34" charset="0"/>
              <a:buNone/>
              <a:defRPr/>
            </a:pPr>
            <a:r>
              <a:rPr lang="en-US" sz="2800" u="sng" dirty="0" smtClean="0">
                <a:solidFill>
                  <a:srgbClr val="0000FF"/>
                </a:solidFill>
                <a:latin typeface="Arial Unicode MS" pitchFamily="34" charset="-128"/>
                <a:ea typeface="Arial Unicode MS" pitchFamily="34" charset="-128"/>
                <a:cs typeface="Arial Unicode MS" pitchFamily="34" charset="-128"/>
              </a:rPr>
              <a:t>http://</a:t>
            </a:r>
            <a:r>
              <a:rPr lang="en-US" sz="2800" u="sng" dirty="0" err="1" smtClean="0">
                <a:solidFill>
                  <a:srgbClr val="0000FF"/>
                </a:solidFill>
                <a:latin typeface="Arial Unicode MS" pitchFamily="34" charset="-128"/>
                <a:ea typeface="Arial Unicode MS" pitchFamily="34" charset="-128"/>
                <a:cs typeface="Arial Unicode MS" pitchFamily="34" charset="-128"/>
              </a:rPr>
              <a:t>dmri.slicer.org</a:t>
            </a:r>
            <a:endParaRPr lang="en-US" sz="2800" u="sng" dirty="0">
              <a:solidFill>
                <a:srgbClr val="0000FF"/>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1377422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Data</a:t>
            </a:r>
          </a:p>
        </p:txBody>
      </p:sp>
      <p:sp>
        <p:nvSpPr>
          <p:cNvPr id="3" name="Content Placeholder 2"/>
          <p:cNvSpPr>
            <a:spLocks noGrp="1"/>
          </p:cNvSpPr>
          <p:nvPr>
            <p:ph idx="1"/>
          </p:nvPr>
        </p:nvSpPr>
        <p:spPr>
          <a:xfrm>
            <a:off x="685800" y="1600200"/>
            <a:ext cx="7696200" cy="5029200"/>
          </a:xfrm>
        </p:spPr>
        <p:txBody>
          <a:bodyPr rtlCol="0">
            <a:normAutofit fontScale="550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Download sample data, at </a:t>
            </a:r>
            <a:br>
              <a:rPr lang="en-US" dirty="0" smtClean="0">
                <a:latin typeface="Arial Unicode MS" pitchFamily="34" charset="-128"/>
                <a:ea typeface="Arial Unicode MS" pitchFamily="34" charset="-128"/>
                <a:cs typeface="Arial Unicode MS" pitchFamily="34" charset="-128"/>
              </a:rPr>
            </a:br>
            <a:r>
              <a:rPr lang="en-US" u="sng" dirty="0" smtClean="0">
                <a:solidFill>
                  <a:srgbClr val="0000FF"/>
                </a:solidFill>
                <a:latin typeface="Arial Unicode MS" pitchFamily="34" charset="-128"/>
                <a:ea typeface="Arial Unicode MS" pitchFamily="34" charset="-128"/>
                <a:cs typeface="Arial Unicode MS" pitchFamily="34" charset="-128"/>
              </a:rPr>
              <a:t>http://</a:t>
            </a:r>
            <a:r>
              <a:rPr lang="en-US" u="sng" dirty="0" err="1" smtClean="0">
                <a:solidFill>
                  <a:srgbClr val="0000FF"/>
                </a:solidFill>
                <a:latin typeface="Arial Unicode MS" pitchFamily="34" charset="-128"/>
                <a:ea typeface="Arial Unicode MS" pitchFamily="34" charset="-128"/>
                <a:cs typeface="Arial Unicode MS" pitchFamily="34" charset="-128"/>
              </a:rPr>
              <a:t>www.na-mic.org</a:t>
            </a:r>
            <a:r>
              <a:rPr lang="en-US" u="sng" dirty="0" smtClean="0">
                <a:solidFill>
                  <a:srgbClr val="0000FF"/>
                </a:solidFill>
                <a:latin typeface="Arial Unicode MS" pitchFamily="34" charset="-128"/>
                <a:ea typeface="Arial Unicode MS" pitchFamily="34" charset="-128"/>
                <a:cs typeface="Arial Unicode MS" pitchFamily="34" charset="-128"/>
              </a:rPr>
              <a:t>/Wiki/images/6/66/</a:t>
            </a:r>
            <a:r>
              <a:rPr lang="en-US" u="sng" dirty="0" err="1" smtClean="0">
                <a:solidFill>
                  <a:srgbClr val="0000FF"/>
                </a:solidFill>
                <a:latin typeface="Arial Unicode MS" pitchFamily="34" charset="-128"/>
                <a:ea typeface="Arial Unicode MS" pitchFamily="34" charset="-128"/>
                <a:cs typeface="Arial Unicode MS" pitchFamily="34" charset="-128"/>
              </a:rPr>
              <a:t>Cli_data.zip</a:t>
            </a:r>
            <a:endParaRPr lang="en-US" altLang="zh-CN"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5 datasets (cases 1 to 5, included in the </a:t>
            </a:r>
            <a:r>
              <a:rPr lang="en-US" dirty="0" err="1" smtClean="0">
                <a:latin typeface="Arial Unicode MS" pitchFamily="34" charset="-128"/>
                <a:ea typeface="Arial Unicode MS" pitchFamily="34" charset="-128"/>
                <a:cs typeface="Arial Unicode MS" pitchFamily="34" charset="-128"/>
              </a:rPr>
              <a:t>Cli_data.zip</a:t>
            </a:r>
            <a:r>
              <a:rPr lang="en-US" dirty="0" smtClean="0">
                <a:latin typeface="Arial Unicode MS" pitchFamily="34" charset="-128"/>
                <a:ea typeface="Arial Unicode MS" pitchFamily="34" charset="-128"/>
                <a:cs typeface="Arial Unicode MS" pitchFamily="34" charset="-128"/>
              </a:rPr>
              <a:t>), in which:</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1 is from the neurosurgery tutorial dataset, downloaded from: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/images/b/bb/</a:t>
            </a:r>
            <a:r>
              <a:rPr lang="en-US" u="sng" dirty="0" err="1">
                <a:solidFill>
                  <a:srgbClr val="0000FF"/>
                </a:solidFill>
                <a:latin typeface="Arial Unicode MS" pitchFamily="34" charset="-128"/>
                <a:ea typeface="Arial Unicode MS" pitchFamily="34" charset="-128"/>
                <a:cs typeface="Arial Unicode MS" pitchFamily="34" charset="-128"/>
              </a:rPr>
              <a:t>WhiteMatterExplorationData.zip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2 is from  the diffusion MRI tutorial dataset, downloaded from: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/images/e/e6/</a:t>
            </a:r>
            <a:r>
              <a:rPr lang="en-US" u="sng" dirty="0" err="1">
                <a:solidFill>
                  <a:srgbClr val="0000FF"/>
                </a:solidFill>
                <a:latin typeface="Arial Unicode MS" pitchFamily="34" charset="-128"/>
                <a:ea typeface="Arial Unicode MS" pitchFamily="34" charset="-128"/>
                <a:cs typeface="Arial Unicode MS" pitchFamily="34" charset="-128"/>
              </a:rPr>
              <a:t>Dti_tutorial_data.zip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Cases 3 to 5 are from the Human </a:t>
            </a:r>
            <a:r>
              <a:rPr lang="en-US" dirty="0" err="1" smtClean="0">
                <a:latin typeface="Arial Unicode MS" pitchFamily="34" charset="-128"/>
                <a:ea typeface="Arial Unicode MS" pitchFamily="34" charset="-128"/>
                <a:cs typeface="Arial Unicode MS" pitchFamily="34" charset="-128"/>
              </a:rPr>
              <a:t>Connectome</a:t>
            </a:r>
            <a:r>
              <a:rPr lang="en-US" dirty="0" smtClean="0">
                <a:latin typeface="Arial Unicode MS" pitchFamily="34" charset="-128"/>
                <a:ea typeface="Arial Unicode MS" pitchFamily="34" charset="-128"/>
                <a:cs typeface="Arial Unicode MS" pitchFamily="34" charset="-128"/>
              </a:rPr>
              <a:t> Project (HCP)</a:t>
            </a:r>
            <a:r>
              <a:rPr lang="zh-CN"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 download from: </a:t>
            </a:r>
            <a:r>
              <a:rPr lang="en-US" u="sng" dirty="0">
                <a:solidFill>
                  <a:srgbClr val="0000FF"/>
                </a:solidFill>
                <a:latin typeface="Arial Unicode MS" pitchFamily="34" charset="-128"/>
                <a:ea typeface="Arial Unicode MS" pitchFamily="34" charset="-128"/>
                <a:cs typeface="Arial Unicode MS" pitchFamily="34" charset="-128"/>
                <a:hlinkClick r:id="rId2"/>
              </a:rPr>
              <a:t>http://</a:t>
            </a:r>
            <a:r>
              <a:rPr lang="en-US" u="sng" dirty="0" smtClean="0">
                <a:solidFill>
                  <a:srgbClr val="0000FF"/>
                </a:solidFill>
                <a:latin typeface="Arial Unicode MS" pitchFamily="34" charset="-128"/>
                <a:ea typeface="Arial Unicode MS" pitchFamily="34" charset="-128"/>
                <a:cs typeface="Arial Unicode MS" pitchFamily="34" charset="-128"/>
                <a:hlinkClick r:id="rId2"/>
              </a:rPr>
              <a:t>www.humanconnectome.org</a:t>
            </a: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For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each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are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provided:</a:t>
            </a:r>
            <a:r>
              <a:rPr lang="en-US" dirty="0" smtClean="0">
                <a:latin typeface="Arial Unicode MS" pitchFamily="34" charset="-128"/>
                <a:ea typeface="Arial Unicode MS" pitchFamily="34" charset="-128"/>
                <a:cs typeface="Arial Unicode MS" pitchFamily="34" charset="-128"/>
              </a:rPr>
              <a:t>	</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Baseline image</a:t>
            </a: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Down </a:t>
            </a:r>
            <a:r>
              <a:rPr lang="en-US" dirty="0">
                <a:latin typeface="Arial Unicode MS" pitchFamily="34" charset="-128"/>
                <a:ea typeface="Arial Unicode MS" pitchFamily="34" charset="-128"/>
                <a:cs typeface="Arial Unicode MS" pitchFamily="34" charset="-128"/>
              </a:rPr>
              <a:t>sampled whole brain </a:t>
            </a:r>
            <a:r>
              <a:rPr lang="en-US" dirty="0" smtClean="0">
                <a:latin typeface="Arial Unicode MS" pitchFamily="34" charset="-128"/>
                <a:ea typeface="Arial Unicode MS" pitchFamily="34" charset="-128"/>
                <a:cs typeface="Arial Unicode MS" pitchFamily="34" charset="-128"/>
              </a:rPr>
              <a:t>tractography</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down-sampled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about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1000</a:t>
            </a:r>
            <a:r>
              <a:rPr lang="zh-CN" altLang="en-US" dirty="0" smtClean="0">
                <a:latin typeface="Arial Unicode MS" pitchFamily="34" charset="-128"/>
                <a:ea typeface="Arial Unicode MS" pitchFamily="34" charset="-128"/>
                <a:cs typeface="Arial Unicode MS" pitchFamily="34" charset="-128"/>
              </a:rPr>
              <a:t>0 </a:t>
            </a:r>
            <a:r>
              <a:rPr lang="en-US" altLang="zh-CN" dirty="0" smtClean="0">
                <a:latin typeface="Arial Unicode MS" pitchFamily="34" charset="-128"/>
                <a:ea typeface="Arial Unicode MS" pitchFamily="34" charset="-128"/>
                <a:cs typeface="Arial Unicode MS" pitchFamily="34" charset="-128"/>
              </a:rPr>
              <a:t>fibers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using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Display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module)</a:t>
            </a:r>
            <a:endParaRPr lang="en-US" dirty="0" smtClean="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Corpus </a:t>
            </a:r>
            <a:r>
              <a:rPr lang="en-US" dirty="0">
                <a:latin typeface="Arial Unicode MS" pitchFamily="34" charset="-128"/>
                <a:ea typeface="Arial Unicode MS" pitchFamily="34" charset="-128"/>
                <a:cs typeface="Arial Unicode MS" pitchFamily="34" charset="-128"/>
              </a:rPr>
              <a:t>callosum </a:t>
            </a:r>
            <a:r>
              <a:rPr lang="en-US"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map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(drawn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en-US" dirty="0" smtClean="0">
                <a:latin typeface="Arial Unicode MS" pitchFamily="34" charset="-128"/>
                <a:ea typeface="Arial Unicode MS" pitchFamily="34" charset="-128"/>
                <a:cs typeface="Arial Unicode MS" pitchFamily="34" charset="-128"/>
              </a:rPr>
              <a:t> </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p:txBody>
      </p:sp>
      <p:sp>
        <p:nvSpPr>
          <p:cNvPr id="2" name="TextBox 1"/>
          <p:cNvSpPr txBox="1"/>
          <p:nvPr/>
        </p:nvSpPr>
        <p:spPr>
          <a:xfrm>
            <a:off x="838200" y="6477000"/>
            <a:ext cx="3328787" cy="261610"/>
          </a:xfrm>
          <a:prstGeom prst="rect">
            <a:avLst/>
          </a:prstGeom>
          <a:noFill/>
        </p:spPr>
        <p:txBody>
          <a:bodyPr wrap="none" rtlCol="0">
            <a:spAutoFit/>
          </a:bodyPr>
          <a:lstStyle/>
          <a:p>
            <a:r>
              <a:rPr lang="zh-CN" altLang="en-US" sz="1100" dirty="0" smtClean="0"/>
              <a:t>*</a:t>
            </a:r>
            <a:r>
              <a:rPr lang="en-US" sz="1100" dirty="0" smtClean="0"/>
              <a:t>Data</a:t>
            </a:r>
            <a:r>
              <a:rPr lang="zh-CN" altLang="en-US" sz="1100" dirty="0" smtClean="0"/>
              <a:t> </a:t>
            </a:r>
            <a:r>
              <a:rPr lang="en-US" altLang="zh-CN" sz="1100" dirty="0" smtClean="0"/>
              <a:t>courtesy</a:t>
            </a:r>
            <a:r>
              <a:rPr lang="zh-CN" altLang="en-US" sz="1100" dirty="0" smtClean="0"/>
              <a:t> </a:t>
            </a:r>
            <a:r>
              <a:rPr lang="en-US" altLang="zh-CN" sz="1100" dirty="0" smtClean="0"/>
              <a:t>of</a:t>
            </a:r>
            <a:r>
              <a:rPr lang="zh-CN" altLang="en-US" sz="1100" dirty="0" smtClean="0"/>
              <a:t> </a:t>
            </a:r>
            <a:r>
              <a:rPr lang="en-US" altLang="zh-CN" sz="1100" dirty="0" smtClean="0"/>
              <a:t>the</a:t>
            </a:r>
            <a:r>
              <a:rPr lang="zh-CN" altLang="en-US" sz="1100" dirty="0" smtClean="0"/>
              <a:t> </a:t>
            </a:r>
            <a:r>
              <a:rPr lang="en-US" altLang="zh-CN" sz="1100" dirty="0" smtClean="0"/>
              <a:t>Human</a:t>
            </a:r>
            <a:r>
              <a:rPr lang="zh-CN" altLang="en-US" sz="1100" dirty="0" smtClean="0"/>
              <a:t> </a:t>
            </a:r>
            <a:r>
              <a:rPr lang="en-US" altLang="zh-CN" sz="1100" dirty="0" err="1" smtClean="0"/>
              <a:t>Connectome</a:t>
            </a:r>
            <a:r>
              <a:rPr lang="zh-CN" altLang="en-US" sz="1100" dirty="0" smtClean="0"/>
              <a:t> </a:t>
            </a:r>
            <a:r>
              <a:rPr lang="en-US" altLang="zh-CN" sz="1100" dirty="0" smtClean="0"/>
              <a:t>Project</a:t>
            </a:r>
            <a:r>
              <a:rPr lang="zh-CN" altLang="en-US" sz="1100" dirty="0" smtClean="0"/>
              <a:t> </a:t>
            </a:r>
            <a:endParaRPr lang="en-US" sz="1100" dirty="0"/>
          </a:p>
        </p:txBody>
      </p:sp>
    </p:spTree>
    <p:extLst>
      <p:ext uri="{BB962C8B-B14F-4D97-AF65-F5344CB8AC3E}">
        <p14:creationId xmlns:p14="http://schemas.microsoft.com/office/powerpoint/2010/main" val="1373459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2514600" y="2187208"/>
            <a:ext cx="1752600" cy="2511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3"/>
          </p:cNvCxnSpPr>
          <p:nvPr/>
        </p:nvCxnSpPr>
        <p:spPr>
          <a:xfrm>
            <a:off x="6057900" y="5364593"/>
            <a:ext cx="1866900" cy="103620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1447800" y="5164538"/>
            <a:ext cx="46101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4" name="TextBox 11"/>
          <p:cNvSpPr txBox="1">
            <a:spLocks noChangeArrowheads="1"/>
          </p:cNvSpPr>
          <p:nvPr/>
        </p:nvSpPr>
        <p:spPr bwMode="auto">
          <a:xfrm>
            <a:off x="4343400" y="35052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5" name="Straight Arrow Connector 14"/>
          <p:cNvCxnSpPr/>
          <p:nvPr/>
        </p:nvCxnSpPr>
        <p:spPr>
          <a:xfrm flipH="1">
            <a:off x="7315200" y="3886200"/>
            <a:ext cx="438150" cy="12192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76200" y="5746225"/>
            <a:ext cx="5410200" cy="1077218"/>
          </a:xfrm>
          <a:prstGeom prst="rect">
            <a:avLst/>
          </a:prstGeom>
          <a:solidFill>
            <a:srgbClr val="CCFFCC"/>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600" dirty="0" smtClean="0">
                <a:solidFill>
                  <a:srgbClr val="FF0000"/>
                </a:solidFill>
                <a:cs typeface="Arial" pitchFamily="34" charset="0"/>
              </a:rPr>
              <a:t>Please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notice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that</a:t>
            </a:r>
            <a:r>
              <a:rPr lang="zh-CN" altLang="zh-CN"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CLI</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operation is conducted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outside</a:t>
            </a:r>
            <a:r>
              <a:rPr lang="zh-CN" altLang="en-US" sz="1600" dirty="0" smtClean="0">
                <a:solidFill>
                  <a:srgbClr val="FF0000"/>
                </a:solidFill>
                <a:cs typeface="Arial" pitchFamily="34" charset="0"/>
              </a:rPr>
              <a:t> </a:t>
            </a:r>
            <a:r>
              <a:rPr lang="zh-CN" altLang="zh-CN" sz="1600" dirty="0" smtClean="0">
                <a:solidFill>
                  <a:srgbClr val="FF0000"/>
                </a:solidFill>
                <a:cs typeface="Arial" pitchFamily="34" charset="0"/>
              </a:rPr>
              <a:t>3</a:t>
            </a:r>
            <a:r>
              <a:rPr lang="en-US" altLang="zh-CN" sz="1600" dirty="0" smtClean="0">
                <a:solidFill>
                  <a:srgbClr val="FF0000"/>
                </a:solidFill>
                <a:cs typeface="Arial" pitchFamily="34" charset="0"/>
              </a:rPr>
              <a:t>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screenshots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with 3D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this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tutorial</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are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used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only</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for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visualizing</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data.</a:t>
            </a:r>
            <a:r>
              <a:rPr lang="zh-CN" altLang="en-US" sz="1600" dirty="0" smtClean="0">
                <a:solidFill>
                  <a:srgbClr val="FF0000"/>
                </a:solidFill>
                <a:cs typeface="Arial" pitchFamily="34" charset="0"/>
              </a:rPr>
              <a:t>  </a:t>
            </a:r>
            <a:endParaRPr lang="en-US" sz="1600" b="1" dirty="0">
              <a:solidFill>
                <a:srgbClr val="FF0000"/>
              </a:solidFill>
              <a:cs typeface="Arial" pitchFamily="34" charset="0"/>
            </a:endParaRPr>
          </a:p>
        </p:txBody>
      </p:sp>
      <p:sp>
        <p:nvSpPr>
          <p:cNvPr id="6" name="TextBox 11"/>
          <p:cNvSpPr txBox="1">
            <a:spLocks noChangeArrowheads="1"/>
          </p:cNvSpPr>
          <p:nvPr/>
        </p:nvSpPr>
        <p:spPr bwMode="auto">
          <a:xfrm>
            <a:off x="4267200" y="1371600"/>
            <a:ext cx="47244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a:t>L</a:t>
            </a:r>
            <a:r>
              <a:rPr lang="en-US" sz="2000" dirty="0" smtClean="0"/>
              <a:t>oad </a:t>
            </a:r>
            <a:r>
              <a:rPr lang="en-US" sz="2000" dirty="0"/>
              <a:t>all three files from case 2 in the folder where all datasets </a:t>
            </a:r>
            <a:r>
              <a:rPr lang="en-US" sz="2000" dirty="0" smtClean="0"/>
              <a:t>reside</a:t>
            </a:r>
            <a:r>
              <a:rPr lang="en-US" sz="2000" dirty="0"/>
              <a:t>.</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1"/>
          <p:cNvSpPr txBox="1">
            <a:spLocks noChangeArrowheads="1"/>
          </p:cNvSpPr>
          <p:nvPr/>
        </p:nvSpPr>
        <p:spPr bwMode="auto">
          <a:xfrm>
            <a:off x="762000" y="2514600"/>
            <a:ext cx="3581400" cy="2554545"/>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case</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including:</a:t>
            </a:r>
          </a:p>
          <a:p>
            <a:pPr marL="342900" indent="-342900" eaLnBrk="1" hangingPunct="1">
              <a:buFont typeface="Arial"/>
              <a:buChar char="•"/>
            </a:pP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p>
          <a:p>
            <a:pPr marL="342900" indent="-342900" eaLnBrk="1" hangingPunct="1">
              <a:buFont typeface="Arial"/>
              <a:buChar char="•"/>
            </a:pPr>
            <a:r>
              <a:rPr lang="en-US" altLang="zh-CN" sz="2000" dirty="0" smtClean="0">
                <a:cs typeface="Arial" pitchFamily="34" charset="0"/>
              </a:rPr>
              <a:t>Baseline</a:t>
            </a:r>
            <a:r>
              <a:rPr lang="zh-CN" altLang="en-US" sz="2000" dirty="0" smtClean="0">
                <a:cs typeface="Arial" pitchFamily="34" charset="0"/>
              </a:rPr>
              <a:t> </a:t>
            </a:r>
            <a:r>
              <a:rPr lang="en-US" altLang="zh-CN" sz="2000" dirty="0" smtClean="0">
                <a:cs typeface="Arial" pitchFamily="34" charset="0"/>
              </a:rPr>
              <a:t>image</a:t>
            </a:r>
          </a:p>
          <a:p>
            <a:pPr marL="342900" indent="-342900" eaLnBrk="1" hangingPunct="1">
              <a:buFont typeface="Arial"/>
              <a:buChar char="•"/>
            </a:pPr>
            <a:r>
              <a:rPr lang="en-US" altLang="zh-CN" sz="2000" dirty="0">
                <a:cs typeface="Arial" pitchFamily="34" charset="0"/>
              </a:rPr>
              <a:t>C</a:t>
            </a:r>
            <a:r>
              <a:rPr lang="en-US" altLang="zh-CN" sz="2000" dirty="0" smtClean="0">
                <a:cs typeface="Arial" pitchFamily="34" charset="0"/>
              </a:rPr>
              <a:t>orpus callosum</a:t>
            </a:r>
            <a:r>
              <a:rPr lang="zh-CN" altLang="en-US" sz="2000" dirty="0" smtClean="0">
                <a:cs typeface="Arial" pitchFamily="34" charset="0"/>
              </a:rPr>
              <a:t> </a:t>
            </a:r>
            <a:r>
              <a:rPr lang="zh-CN" altLang="zh-CN" sz="2000" dirty="0" smtClean="0">
                <a:cs typeface="Arial" pitchFamily="34" charset="0"/>
              </a:rPr>
              <a:t>(</a:t>
            </a:r>
            <a:r>
              <a:rPr lang="en-US" altLang="zh-CN" sz="2000" dirty="0" smtClean="0">
                <a:cs typeface="Arial" pitchFamily="34" charset="0"/>
              </a:rPr>
              <a:t>CC)</a:t>
            </a:r>
            <a:r>
              <a:rPr lang="zh-CN" altLang="en-US" sz="2000" dirty="0" smtClean="0">
                <a:cs typeface="Arial" pitchFamily="34" charset="0"/>
              </a:rPr>
              <a:t> </a:t>
            </a:r>
            <a:r>
              <a:rPr lang="en-US" altLang="zh-CN" sz="2000" dirty="0" smtClean="0">
                <a:cs typeface="Arial" pitchFamily="34" charset="0"/>
              </a:rPr>
              <a:t>mask</a:t>
            </a:r>
            <a:r>
              <a:rPr lang="zh-CN" altLang="en-US" sz="2000" dirty="0" smtClean="0">
                <a:cs typeface="Arial" pitchFamily="34" charset="0"/>
              </a:rPr>
              <a:t> </a:t>
            </a:r>
            <a:endParaRPr lang="en-US" altLang="zh-CN" sz="2000" dirty="0" smtClean="0">
              <a:cs typeface="Arial" pitchFamily="34" charset="0"/>
            </a:endParaRPr>
          </a:p>
          <a:p>
            <a:pPr eaLnBrk="1" hangingPunct="1"/>
            <a:endParaRPr lang="en-US" altLang="zh-CN" sz="2000" dirty="0">
              <a:cs typeface="Arial" pitchFamily="34" charset="0"/>
            </a:endParaRPr>
          </a:p>
          <a:p>
            <a:pPr eaLnBrk="1" hangingPunct="1"/>
            <a:r>
              <a:rPr lang="en-US" altLang="zh-CN" sz="2000" dirty="0" smtClean="0">
                <a:cs typeface="Arial" pitchFamily="34" charset="0"/>
              </a:rPr>
              <a:t>Load</a:t>
            </a:r>
            <a:r>
              <a:rPr lang="zh-CN" altLang="en-US" sz="2000" dirty="0" smtClean="0">
                <a:cs typeface="Arial" pitchFamily="34" charset="0"/>
              </a:rPr>
              <a:t> </a:t>
            </a:r>
            <a:r>
              <a:rPr lang="en-US" altLang="zh-CN" sz="2000" dirty="0" smtClean="0">
                <a:cs typeface="Arial" pitchFamily="34" charset="0"/>
              </a:rPr>
              <a:t>other</a:t>
            </a:r>
            <a:r>
              <a:rPr lang="zh-CN" altLang="en-US" sz="2000" dirty="0" smtClean="0">
                <a:cs typeface="Arial" pitchFamily="34" charset="0"/>
              </a:rPr>
              <a:t> </a:t>
            </a:r>
            <a:r>
              <a:rPr lang="en-US" altLang="zh-CN" sz="2000" dirty="0" smtClean="0">
                <a:cs typeface="Arial" pitchFamily="34" charset="0"/>
              </a:rPr>
              <a:t>cases</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preview</a:t>
            </a:r>
          </a:p>
        </p:txBody>
      </p:sp>
    </p:spTree>
    <p:extLst>
      <p:ext uri="{BB962C8B-B14F-4D97-AF65-F5344CB8AC3E}">
        <p14:creationId xmlns:p14="http://schemas.microsoft.com/office/powerpoint/2010/main" val="19442153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11174</TotalTime>
  <Words>1754</Words>
  <Application>Microsoft Macintosh PowerPoint</Application>
  <PresentationFormat>On-screen Show (4:3)</PresentationFormat>
  <Paragraphs>206</Paragraphs>
  <Slides>21</Slides>
  <Notes>17</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Slicer Tutorial Theme</vt:lpstr>
      <vt:lpstr>CLI Application Tractography selection and measurements</vt:lpstr>
      <vt:lpstr>Learning Objectives</vt:lpstr>
      <vt:lpstr>CLI</vt:lpstr>
      <vt:lpstr>Pre-requisite</vt:lpstr>
      <vt:lpstr>3D Slicer</vt:lpstr>
      <vt:lpstr>SlicerDMRI</vt:lpstr>
      <vt:lpstr>Tutorial Data</vt:lpstr>
      <vt:lpstr>Data preview</vt:lpstr>
      <vt:lpstr>Data preview</vt:lpstr>
      <vt:lpstr>Data preview</vt:lpstr>
      <vt:lpstr>Shell script</vt:lpstr>
      <vt:lpstr>Run script</vt:lpstr>
      <vt:lpstr>Run script</vt:lpstr>
      <vt:lpstr>Run script</vt:lpstr>
      <vt:lpstr>Command</vt:lpstr>
      <vt:lpstr>Output</vt:lpstr>
      <vt:lpstr>Selection result</vt:lpstr>
      <vt:lpstr>Selection result</vt:lpstr>
      <vt:lpstr>Measurement result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860</cp:revision>
  <dcterms:created xsi:type="dcterms:W3CDTF">2011-02-28T20:48:32Z</dcterms:created>
  <dcterms:modified xsi:type="dcterms:W3CDTF">2018-01-12T17:13:31Z</dcterms:modified>
</cp:coreProperties>
</file>